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906000" cy="6858000" type="A4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C85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248" y="-84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55CBD6-0675-46F6-AEE3-B11FD36208ED}" type="datetimeFigureOut">
              <a:rPr lang="pt-PT" smtClean="0"/>
              <a:t>07-11-2011</a:t>
            </a:fld>
            <a:endParaRPr lang="pt-P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BEFBB2-1AC3-4D5F-B765-B0D5004C49BB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438452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BEFBB2-1AC3-4D5F-B765-B0D5004C49BB}" type="slidenum">
              <a:rPr lang="pt-PT" smtClean="0"/>
              <a:t>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619391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BEFBB2-1AC3-4D5F-B765-B0D5004C49BB}" type="slidenum">
              <a:rPr lang="pt-PT" smtClean="0"/>
              <a:t>2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619391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BEFBB2-1AC3-4D5F-B765-B0D5004C49BB}" type="slidenum">
              <a:rPr lang="pt-PT" smtClean="0"/>
              <a:t>3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619391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BEFBB2-1AC3-4D5F-B765-B0D5004C49BB}" type="slidenum">
              <a:rPr lang="pt-PT" smtClean="0"/>
              <a:t>4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619391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BEFBB2-1AC3-4D5F-B765-B0D5004C49BB}" type="slidenum">
              <a:rPr lang="pt-PT" smtClean="0"/>
              <a:t>5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619391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981225" y="152399"/>
            <a:ext cx="2759675" cy="6556248"/>
          </a:xfrm>
          <a:prstGeom prst="rect">
            <a:avLst/>
          </a:prstGeom>
          <a:solidFill>
            <a:srgbClr val="5C85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65100" y="153923"/>
            <a:ext cx="6504091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94600" y="2052960"/>
            <a:ext cx="21463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74F36670-E7C2-49AD-9CD3-9F5C03F8A8D8}" type="datetimeFigureOut">
              <a:rPr lang="pt-PT" smtClean="0"/>
              <a:t>07-11-2011</a:t>
            </a:fld>
            <a:endParaRPr lang="pt-PT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D30023A-BDD7-497A-AA86-77E2B512B534}" type="slidenum">
              <a:rPr lang="pt-PT" smtClean="0"/>
              <a:t>‹#›</a:t>
            </a:fld>
            <a:endParaRPr lang="pt-PT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pt-PT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95300" y="2052960"/>
            <a:ext cx="685165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36670-E7C2-49AD-9CD3-9F5C03F8A8D8}" type="datetimeFigureOut">
              <a:rPr lang="pt-PT" smtClean="0"/>
              <a:t>07-11-2011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0023A-BDD7-497A-AA86-77E2B512B534}" type="slidenum">
              <a:rPr lang="pt-PT" smtClean="0"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65100" y="147319"/>
            <a:ext cx="72644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594600" y="147319"/>
            <a:ext cx="211905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59700" y="274639"/>
            <a:ext cx="18161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36670-E7C2-49AD-9CD3-9F5C03F8A8D8}" type="datetimeFigureOut">
              <a:rPr lang="pt-PT" smtClean="0"/>
              <a:t>07-11-2011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D30023A-BDD7-497A-AA86-77E2B512B534}" type="slidenum">
              <a:rPr lang="pt-PT" smtClean="0"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36670-E7C2-49AD-9CD3-9F5C03F8A8D8}" type="datetimeFigureOut">
              <a:rPr lang="pt-PT" smtClean="0"/>
              <a:t>07-11-2011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0023A-BDD7-497A-AA86-77E2B512B534}" type="slidenum">
              <a:rPr lang="pt-PT" smtClean="0"/>
              <a:t>‹#›</a:t>
            </a:fld>
            <a:endParaRPr lang="pt-PT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594600" y="152399"/>
            <a:ext cx="21463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65100" y="153923"/>
            <a:ext cx="72644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59700" y="2892277"/>
            <a:ext cx="173355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4F36670-E7C2-49AD-9CD3-9F5C03F8A8D8}" type="datetimeFigureOut">
              <a:rPr lang="pt-PT" smtClean="0"/>
              <a:t>07-11-2011</a:t>
            </a:fld>
            <a:endParaRPr lang="pt-PT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D30023A-BDD7-497A-AA86-77E2B512B534}" type="slidenum">
              <a:rPr lang="pt-PT" smtClean="0"/>
              <a:t>‹#›</a:t>
            </a:fld>
            <a:endParaRPr lang="pt-PT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pt-PT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12750" y="2892277"/>
            <a:ext cx="685165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719072"/>
            <a:ext cx="437515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719072"/>
            <a:ext cx="437515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36670-E7C2-49AD-9CD3-9F5C03F8A8D8}" type="datetimeFigureOut">
              <a:rPr lang="pt-PT" smtClean="0"/>
              <a:t>07-11-2011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0023A-BDD7-497A-AA86-77E2B512B534}" type="slidenum">
              <a:rPr lang="pt-PT" smtClean="0"/>
              <a:t>‹#›</a:t>
            </a:fld>
            <a:endParaRPr lang="pt-PT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722438"/>
            <a:ext cx="4376870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438400"/>
            <a:ext cx="4376870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722438"/>
            <a:ext cx="4378590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438400"/>
            <a:ext cx="4378590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36670-E7C2-49AD-9CD3-9F5C03F8A8D8}" type="datetimeFigureOut">
              <a:rPr lang="pt-PT" smtClean="0"/>
              <a:t>07-11-2011</a:t>
            </a:fld>
            <a:endParaRPr lang="pt-P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0023A-BDD7-497A-AA86-77E2B512B534}" type="slidenum">
              <a:rPr lang="pt-PT" smtClean="0"/>
              <a:t>‹#›</a:t>
            </a:fld>
            <a:endParaRPr lang="pt-PT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36670-E7C2-49AD-9CD3-9F5C03F8A8D8}" type="datetimeFigureOut">
              <a:rPr lang="pt-PT" smtClean="0"/>
              <a:t>07-11-2011</a:t>
            </a:fld>
            <a:endParaRPr lang="pt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0023A-BDD7-497A-AA86-77E2B512B534}" type="slidenum">
              <a:rPr lang="pt-PT" smtClean="0"/>
              <a:t>‹#›</a:t>
            </a:fld>
            <a:endParaRPr lang="pt-PT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65100" y="150919"/>
            <a:ext cx="9567786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36670-E7C2-49AD-9CD3-9F5C03F8A8D8}" type="datetimeFigureOut">
              <a:rPr lang="pt-PT" smtClean="0"/>
              <a:t>07-11-2011</a:t>
            </a:fld>
            <a:endParaRPr lang="pt-P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0023A-BDD7-497A-AA86-77E2B512B534}" type="slidenum">
              <a:rPr lang="pt-PT" smtClean="0"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906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594600" y="150876"/>
            <a:ext cx="21463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65100" y="152400"/>
            <a:ext cx="72644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0400" y="304801"/>
            <a:ext cx="63563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56398" y="2130552"/>
            <a:ext cx="1812798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36670-E7C2-49AD-9CD3-9F5C03F8A8D8}" type="datetimeFigureOut">
              <a:rPr lang="pt-PT" smtClean="0"/>
              <a:t>07-11-2011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D30023A-BDD7-497A-AA86-77E2B512B534}" type="slidenum">
              <a:rPr lang="pt-PT" smtClean="0"/>
              <a:t>‹#›</a:t>
            </a:fld>
            <a:endParaRPr lang="pt-PT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756398" y="457200"/>
            <a:ext cx="1815298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906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594600" y="150876"/>
            <a:ext cx="21463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65100" y="152400"/>
            <a:ext cx="72644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59700" y="2133600"/>
            <a:ext cx="18161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36670-E7C2-49AD-9CD3-9F5C03F8A8D8}" type="datetimeFigureOut">
              <a:rPr lang="pt-PT" smtClean="0"/>
              <a:t>07-11-2011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0023A-BDD7-497A-AA86-77E2B512B534}" type="slidenum">
              <a:rPr lang="pt-PT" smtClean="0"/>
              <a:t>‹#›</a:t>
            </a:fld>
            <a:endParaRPr lang="pt-PT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759700" y="460248"/>
            <a:ext cx="18161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65100" y="1634971"/>
            <a:ext cx="9567786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65099" y="152401"/>
            <a:ext cx="9548551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12750" y="355847"/>
            <a:ext cx="9079698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2749" y="1719071"/>
            <a:ext cx="9108551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01795" y="6356350"/>
            <a:ext cx="2311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74F36670-E7C2-49AD-9CD3-9F5C03F8A8D8}" type="datetimeFigureOut">
              <a:rPr lang="pt-PT" smtClean="0"/>
              <a:t>07-11-2011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2000" y="6356350"/>
            <a:ext cx="36322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920903" y="6355080"/>
            <a:ext cx="631547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DD30023A-BDD7-497A-AA86-77E2B512B534}" type="slidenum">
              <a:rPr lang="pt-PT" smtClean="0"/>
              <a:t>‹#›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hyperlink" Target="http://upload.wikimedia.org/wikipedia/commons/f/f0/Flag_of_Slovenia.svg" TargetMode="External"/><Relationship Id="rId7" Type="http://schemas.openxmlformats.org/officeDocument/2006/relationships/hyperlink" Target="http://pt.petrophoto.net/foto-igreja--88-1771.ht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hyperlink" Target="http://pt.petrophoto.net/foto-lago--88-1773.htm" TargetMode="Externa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pt/imgres?imgurl=http://www.diaadia.pr.gov.br/tvpendrive/arquivos/File/imagens/2sociologia/2polonesesArquitetura.jpg&amp;imgrefurl=http://www.diaadia.pr.gov.br/tvpendrive/modules/mylinks/viewcat.php%3Fcid%3D17%26min%3D20%26orderby%3DhitsD%26show%3D10&amp;h=480&amp;w=720&amp;sz=627&amp;tbnid=f6BstxDVA10BnM:&amp;tbnh=90&amp;tbnw=135&amp;prev=/search%3Fq%3Dimagens%2Bda%2Bpolonia%26tbm%3Disch%26tbo%3Du&amp;zoom=1&amp;q=imagens+da+polonia&amp;docid=u4jGFvDcQVfNFM&amp;hl=pt-PT&amp;sa=X&amp;ei=L-u3TqeGGond8AOUqcmpBQ&amp;sqi=2&amp;ved=0CDkQ9QEwAw&amp;dur=875" TargetMode="External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upload.wikimedia.org/wikipedia/commons/e/e9/Flag_of_Poland_%28normative%29.svg" TargetMode="Externa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hyperlink" Target="http://upload.wikimedia.org/wikipedia/commons/8/8f/Flag_of_Estonia.svg" TargetMode="External"/><Relationship Id="rId7" Type="http://schemas.openxmlformats.org/officeDocument/2006/relationships/hyperlink" Target="http://www.bing.com/images/search?q=imagens+da+est%c3%b3nia&amp;view=detail&amp;id=39DC4A3F6CD87461F49C746F0E8661AED00AF769&amp;first=0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hyperlink" Target="http://www.bing.com/images/search?q=imagens+da+est%c3%b3nia&amp;view=detail&amp;id=BC6806FBE59ABB0BFC330E47FE9832A7CFA8B9E5&amp;first=0" TargetMode="Externa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pt/imgres?imgurl=http://www.leme.pt/imagens/noruega/fiorde-dos-sonhos/0002.jpg&amp;imgrefurl=http://www.leme.pt/imagens/noruega/fiorde-dos-sonhos/0002.html&amp;h=666&amp;w=1000&amp;sz=245&amp;tbnid=twL8NigG2c27_M:&amp;tbnh=90&amp;tbnw=135&amp;prev=/search%3Fq%3Dimagens%2Bda%2Bnoruega%26tbm%3Disch%26tbo%3Du&amp;zoom=1&amp;q=imagens+da+noruega&amp;docid=geXnlVA_5_zQsM&amp;hl=pt-PT&amp;sa=X&amp;ei=t-q3Tq-dM4Wt8gP_5M3xBA&amp;ved=0CCkQ9QEwAA&amp;dur=843" TargetMode="External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hyperlink" Target="http://pt.wikipedia.org/wiki/Ficheiro:Flag_of_Norway.svg" TargetMode="Externa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5/5c/Flag_of_Portugal.svg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6969225" y="1700808"/>
            <a:ext cx="2808312" cy="50013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pt-PT" sz="1400" dirty="0" smtClean="0">
                <a:latin typeface="Calibri" pitchFamily="34" charset="0"/>
                <a:cs typeface="Calibri" pitchFamily="34" charset="0"/>
              </a:rPr>
              <a:t>Capital</a:t>
            </a:r>
            <a:r>
              <a:rPr lang="pt-PT" sz="1400" dirty="0">
                <a:latin typeface="Calibri" pitchFamily="34" charset="0"/>
                <a:cs typeface="Calibri" pitchFamily="34" charset="0"/>
              </a:rPr>
              <a:t>: </a:t>
            </a:r>
            <a:r>
              <a:rPr lang="pt-PT" sz="1400" b="1" dirty="0">
                <a:latin typeface="Calibri" pitchFamily="34" charset="0"/>
                <a:cs typeface="Calibri" pitchFamily="34" charset="0"/>
              </a:rPr>
              <a:t>Liubliana </a:t>
            </a:r>
            <a:endParaRPr lang="pt-PT" sz="1400" dirty="0">
              <a:latin typeface="Calibri" pitchFamily="34" charset="0"/>
              <a:cs typeface="Calibri" pitchFamily="34" charset="0"/>
            </a:endParaRPr>
          </a:p>
          <a:p>
            <a:pPr>
              <a:spcAft>
                <a:spcPts val="600"/>
              </a:spcAft>
            </a:pPr>
            <a:r>
              <a:rPr lang="pt-PT" sz="1400" dirty="0" smtClean="0">
                <a:latin typeface="Calibri" pitchFamily="34" charset="0"/>
                <a:cs typeface="Calibri" pitchFamily="34" charset="0"/>
              </a:rPr>
              <a:t>População </a:t>
            </a:r>
            <a:br>
              <a:rPr lang="pt-PT" sz="1400" dirty="0" smtClean="0">
                <a:latin typeface="Calibri" pitchFamily="34" charset="0"/>
                <a:cs typeface="Calibri" pitchFamily="34" charset="0"/>
              </a:rPr>
            </a:br>
            <a:r>
              <a:rPr lang="pt-PT" sz="1400" dirty="0" smtClean="0">
                <a:latin typeface="Calibri" pitchFamily="34" charset="0"/>
                <a:cs typeface="Calibri" pitchFamily="34" charset="0"/>
              </a:rPr>
              <a:t>Total:</a:t>
            </a:r>
            <a:r>
              <a:rPr lang="pt-PT" sz="1400" b="1" dirty="0" smtClean="0">
                <a:latin typeface="Calibri" pitchFamily="34" charset="0"/>
                <a:cs typeface="Calibri" pitchFamily="34" charset="0"/>
              </a:rPr>
              <a:t> 2.046.976 </a:t>
            </a:r>
            <a:r>
              <a:rPr lang="pt-PT" sz="1400" b="1" dirty="0">
                <a:latin typeface="Calibri" pitchFamily="34" charset="0"/>
                <a:cs typeface="Calibri" pitchFamily="34" charset="0"/>
              </a:rPr>
              <a:t>(2010) </a:t>
            </a:r>
            <a:endParaRPr lang="pt-PT" sz="1400" dirty="0">
              <a:latin typeface="Calibri" pitchFamily="34" charset="0"/>
              <a:cs typeface="Calibri" pitchFamily="34" charset="0"/>
            </a:endParaRPr>
          </a:p>
          <a:p>
            <a:pPr>
              <a:spcAft>
                <a:spcPts val="600"/>
              </a:spcAft>
            </a:pPr>
            <a:r>
              <a:rPr lang="pt-PT" sz="1400" dirty="0" smtClean="0">
                <a:latin typeface="Calibri" pitchFamily="34" charset="0"/>
                <a:cs typeface="Calibri" pitchFamily="34" charset="0"/>
              </a:rPr>
              <a:t>PIB </a:t>
            </a:r>
            <a:r>
              <a:rPr lang="pt-PT" sz="1400" dirty="0">
                <a:latin typeface="Calibri" pitchFamily="34" charset="0"/>
                <a:cs typeface="Calibri" pitchFamily="34" charset="0"/>
              </a:rPr>
              <a:t>per capita em PPC: </a:t>
            </a:r>
            <a:r>
              <a:rPr lang="pt-PT" sz="1400" b="1" dirty="0" smtClean="0">
                <a:latin typeface="Calibri" pitchFamily="34" charset="0"/>
                <a:cs typeface="Calibri" pitchFamily="34" charset="0"/>
              </a:rPr>
              <a:t>87 (</a:t>
            </a:r>
            <a:r>
              <a:rPr lang="pt-PT" sz="1400" b="1" dirty="0">
                <a:latin typeface="Calibri" pitchFamily="34" charset="0"/>
                <a:cs typeface="Calibri" pitchFamily="34" charset="0"/>
              </a:rPr>
              <a:t>2009) </a:t>
            </a:r>
            <a:r>
              <a:rPr lang="pt-PT" sz="1100" b="1" dirty="0">
                <a:latin typeface="Calibri" pitchFamily="34" charset="0"/>
                <a:cs typeface="Calibri" pitchFamily="34" charset="0"/>
              </a:rPr>
              <a:t>PIB Per Capita em PPS, 2008, </a:t>
            </a:r>
            <a:r>
              <a:rPr lang="pt-PT" sz="1100" b="1" dirty="0" smtClean="0">
                <a:latin typeface="Calibri" pitchFamily="34" charset="0"/>
                <a:cs typeface="Calibri" pitchFamily="34" charset="0"/>
              </a:rPr>
              <a:t>UE27=100</a:t>
            </a:r>
            <a:endParaRPr lang="pt-PT" sz="1100" dirty="0" smtClean="0">
              <a:latin typeface="Calibri" pitchFamily="34" charset="0"/>
              <a:cs typeface="Calibri" pitchFamily="34" charset="0"/>
            </a:endParaRPr>
          </a:p>
          <a:p>
            <a:pPr>
              <a:spcAft>
                <a:spcPts val="600"/>
              </a:spcAft>
            </a:pPr>
            <a:r>
              <a:rPr lang="pt-PT" sz="1400" dirty="0" smtClean="0">
                <a:latin typeface="Calibri" pitchFamily="34" charset="0"/>
                <a:cs typeface="Calibri" pitchFamily="34" charset="0"/>
              </a:rPr>
              <a:t>Alfabetização</a:t>
            </a:r>
            <a:r>
              <a:rPr lang="pt-PT" sz="1400" dirty="0">
                <a:latin typeface="Calibri" pitchFamily="34" charset="0"/>
                <a:cs typeface="Calibri" pitchFamily="34" charset="0"/>
              </a:rPr>
              <a:t>: </a:t>
            </a:r>
            <a:r>
              <a:rPr lang="pt-PT" sz="1400" b="1" dirty="0">
                <a:latin typeface="Calibri" pitchFamily="34" charset="0"/>
                <a:cs typeface="Calibri" pitchFamily="34" charset="0"/>
              </a:rPr>
              <a:t>99.7%</a:t>
            </a:r>
            <a:r>
              <a:rPr lang="pt-PT" sz="1400" dirty="0">
                <a:latin typeface="Calibri" pitchFamily="34" charset="0"/>
                <a:cs typeface="Calibri" pitchFamily="34" charset="0"/>
              </a:rPr>
              <a:t> </a:t>
            </a:r>
            <a:endParaRPr lang="pt-PT" sz="1400" dirty="0" smtClean="0">
              <a:latin typeface="Calibri" pitchFamily="34" charset="0"/>
              <a:cs typeface="Calibri" pitchFamily="34" charset="0"/>
            </a:endParaRPr>
          </a:p>
          <a:p>
            <a:pPr>
              <a:spcAft>
                <a:spcPts val="600"/>
              </a:spcAft>
            </a:pPr>
            <a:r>
              <a:rPr lang="pt-PT" sz="1400" dirty="0" smtClean="0">
                <a:latin typeface="Calibri" pitchFamily="34" charset="0"/>
                <a:cs typeface="Calibri" pitchFamily="34" charset="0"/>
              </a:rPr>
              <a:t>IDH</a:t>
            </a:r>
            <a:r>
              <a:rPr lang="pt-PT" sz="1400" dirty="0">
                <a:latin typeface="Calibri" pitchFamily="34" charset="0"/>
                <a:cs typeface="Calibri" pitchFamily="34" charset="0"/>
              </a:rPr>
              <a:t>: </a:t>
            </a:r>
            <a:r>
              <a:rPr lang="pt-PT" sz="1400" b="1" dirty="0" smtClean="0">
                <a:latin typeface="Calibri" pitchFamily="34" charset="0"/>
                <a:cs typeface="Calibri" pitchFamily="34" charset="0"/>
              </a:rPr>
              <a:t>0,884</a:t>
            </a:r>
            <a:endParaRPr lang="pt-PT" sz="1400" dirty="0" smtClean="0">
              <a:latin typeface="Calibri" pitchFamily="34" charset="0"/>
              <a:cs typeface="Calibri" pitchFamily="34" charset="0"/>
            </a:endParaRPr>
          </a:p>
          <a:p>
            <a:pPr>
              <a:spcAft>
                <a:spcPts val="600"/>
              </a:spcAft>
            </a:pPr>
            <a:r>
              <a:rPr lang="pt-PT" sz="1400" dirty="0" smtClean="0">
                <a:latin typeface="Calibri" pitchFamily="34" charset="0"/>
                <a:cs typeface="Calibri" pitchFamily="34" charset="0"/>
              </a:rPr>
              <a:t>Língua</a:t>
            </a:r>
            <a:r>
              <a:rPr lang="pt-PT" sz="1400" dirty="0">
                <a:latin typeface="Calibri" pitchFamily="34" charset="0"/>
                <a:cs typeface="Calibri" pitchFamily="34" charset="0"/>
              </a:rPr>
              <a:t>: </a:t>
            </a:r>
            <a:r>
              <a:rPr lang="pt-PT" sz="1400" b="1" dirty="0">
                <a:latin typeface="Calibri" pitchFamily="34" charset="0"/>
                <a:cs typeface="Calibri" pitchFamily="34" charset="0"/>
              </a:rPr>
              <a:t>Esloveno</a:t>
            </a:r>
            <a:r>
              <a:rPr lang="pt-PT" sz="1400" dirty="0">
                <a:latin typeface="Calibri" pitchFamily="34" charset="0"/>
                <a:cs typeface="Calibri" pitchFamily="34" charset="0"/>
              </a:rPr>
              <a:t> </a:t>
            </a:r>
            <a:endParaRPr lang="pt-PT" sz="1400" dirty="0" smtClean="0">
              <a:latin typeface="Calibri" pitchFamily="34" charset="0"/>
              <a:cs typeface="Calibri" pitchFamily="34" charset="0"/>
            </a:endParaRPr>
          </a:p>
          <a:p>
            <a:pPr>
              <a:spcAft>
                <a:spcPts val="600"/>
              </a:spcAft>
            </a:pPr>
            <a:r>
              <a:rPr lang="pt-PT" sz="1400" dirty="0" smtClean="0">
                <a:latin typeface="Calibri" pitchFamily="34" charset="0"/>
                <a:cs typeface="Calibri" pitchFamily="34" charset="0"/>
              </a:rPr>
              <a:t>Religião</a:t>
            </a:r>
            <a:r>
              <a:rPr lang="pt-PT" sz="1400" dirty="0">
                <a:latin typeface="Calibri" pitchFamily="34" charset="0"/>
                <a:cs typeface="Calibri" pitchFamily="34" charset="0"/>
              </a:rPr>
              <a:t>: </a:t>
            </a:r>
            <a:r>
              <a:rPr lang="pt-PT" sz="1400" b="1" dirty="0">
                <a:latin typeface="Calibri" pitchFamily="34" charset="0"/>
                <a:cs typeface="Calibri" pitchFamily="34" charset="0"/>
              </a:rPr>
              <a:t>População de maioria </a:t>
            </a:r>
            <a:r>
              <a:rPr lang="pt-PT" sz="1400" b="1" dirty="0" smtClean="0">
                <a:latin typeface="Calibri" pitchFamily="34" charset="0"/>
                <a:cs typeface="Calibri" pitchFamily="34" charset="0"/>
              </a:rPr>
              <a:t>Católica </a:t>
            </a:r>
            <a:endParaRPr lang="pt-PT" sz="1400" dirty="0" smtClean="0">
              <a:latin typeface="Calibri" pitchFamily="34" charset="0"/>
              <a:cs typeface="Calibri" pitchFamily="34" charset="0"/>
            </a:endParaRPr>
          </a:p>
          <a:p>
            <a:pPr>
              <a:spcAft>
                <a:spcPts val="600"/>
              </a:spcAft>
            </a:pPr>
            <a:r>
              <a:rPr lang="pt-PT" sz="1400" dirty="0" smtClean="0">
                <a:latin typeface="Calibri" pitchFamily="34" charset="0"/>
                <a:cs typeface="Calibri" pitchFamily="34" charset="0"/>
              </a:rPr>
              <a:t>Estatuto</a:t>
            </a:r>
            <a:r>
              <a:rPr lang="pt-PT" sz="1400" dirty="0">
                <a:latin typeface="Calibri" pitchFamily="34" charset="0"/>
                <a:cs typeface="Calibri" pitchFamily="34" charset="0"/>
              </a:rPr>
              <a:t>: </a:t>
            </a:r>
            <a:r>
              <a:rPr lang="pt-PT" sz="1400" b="1" dirty="0">
                <a:latin typeface="Calibri" pitchFamily="34" charset="0"/>
                <a:cs typeface="Calibri" pitchFamily="34" charset="0"/>
              </a:rPr>
              <a:t>República </a:t>
            </a:r>
            <a:endParaRPr lang="pt-PT" sz="1400" dirty="0" smtClean="0">
              <a:latin typeface="Calibri" pitchFamily="34" charset="0"/>
              <a:cs typeface="Calibri" pitchFamily="34" charset="0"/>
            </a:endParaRPr>
          </a:p>
          <a:p>
            <a:pPr>
              <a:spcAft>
                <a:spcPts val="600"/>
              </a:spcAft>
            </a:pPr>
            <a:r>
              <a:rPr lang="pt-PT" sz="1400" dirty="0" smtClean="0">
                <a:latin typeface="Calibri" pitchFamily="34" charset="0"/>
                <a:cs typeface="Calibri" pitchFamily="34" charset="0"/>
              </a:rPr>
              <a:t>Moeda</a:t>
            </a:r>
            <a:r>
              <a:rPr lang="pt-PT" sz="1400" dirty="0">
                <a:latin typeface="Calibri" pitchFamily="34" charset="0"/>
                <a:cs typeface="Calibri" pitchFamily="34" charset="0"/>
              </a:rPr>
              <a:t>: </a:t>
            </a:r>
            <a:r>
              <a:rPr lang="pt-PT" sz="1400" b="1" dirty="0" smtClean="0">
                <a:latin typeface="Calibri" pitchFamily="34" charset="0"/>
                <a:cs typeface="Calibri" pitchFamily="34" charset="0"/>
              </a:rPr>
              <a:t>Euro</a:t>
            </a:r>
            <a:endParaRPr lang="pt-PT" sz="1400" dirty="0" smtClean="0">
              <a:latin typeface="Calibri" pitchFamily="34" charset="0"/>
              <a:cs typeface="Calibri" pitchFamily="34" charset="0"/>
            </a:endParaRPr>
          </a:p>
          <a:p>
            <a:pPr>
              <a:spcAft>
                <a:spcPts val="600"/>
              </a:spcAft>
            </a:pPr>
            <a:r>
              <a:rPr lang="pt-PT" sz="1400" b="1" dirty="0" smtClean="0">
                <a:latin typeface="Calibri" pitchFamily="34" charset="0"/>
                <a:cs typeface="Calibri" pitchFamily="34" charset="0"/>
              </a:rPr>
              <a:t>TRANSPORTES </a:t>
            </a:r>
            <a:endParaRPr lang="pt-PT" sz="1400" dirty="0" smtClean="0">
              <a:latin typeface="Calibri" pitchFamily="34" charset="0"/>
              <a:cs typeface="Calibri" pitchFamily="34" charset="0"/>
            </a:endParaRPr>
          </a:p>
          <a:p>
            <a:pPr>
              <a:spcAft>
                <a:spcPts val="600"/>
              </a:spcAft>
            </a:pPr>
            <a:r>
              <a:rPr lang="pt-PT" sz="1400" dirty="0" smtClean="0">
                <a:latin typeface="Calibri" pitchFamily="34" charset="0"/>
                <a:cs typeface="Calibri" pitchFamily="34" charset="0"/>
              </a:rPr>
              <a:t>Ferrovias</a:t>
            </a:r>
            <a:r>
              <a:rPr lang="pt-PT" sz="1400" dirty="0">
                <a:latin typeface="Calibri" pitchFamily="34" charset="0"/>
                <a:cs typeface="Calibri" pitchFamily="34" charset="0"/>
              </a:rPr>
              <a:t>: </a:t>
            </a:r>
            <a:r>
              <a:rPr lang="pt-PT" sz="1400" b="1" dirty="0">
                <a:latin typeface="Calibri" pitchFamily="34" charset="0"/>
                <a:cs typeface="Calibri" pitchFamily="34" charset="0"/>
              </a:rPr>
              <a:t>1.201 km </a:t>
            </a:r>
            <a:endParaRPr lang="pt-PT" sz="1400" b="1" dirty="0" smtClean="0">
              <a:latin typeface="Calibri" pitchFamily="34" charset="0"/>
              <a:cs typeface="Calibri" pitchFamily="34" charset="0"/>
            </a:endParaRPr>
          </a:p>
          <a:p>
            <a:pPr>
              <a:spcAft>
                <a:spcPts val="600"/>
              </a:spcAft>
            </a:pPr>
            <a:r>
              <a:rPr lang="pt-PT" sz="1400" dirty="0" smtClean="0">
                <a:latin typeface="Calibri" pitchFamily="34" charset="0"/>
                <a:cs typeface="Calibri" pitchFamily="34" charset="0"/>
              </a:rPr>
              <a:t>Estradas</a:t>
            </a:r>
            <a:r>
              <a:rPr lang="pt-PT" sz="1400" dirty="0">
                <a:latin typeface="Calibri" pitchFamily="34" charset="0"/>
                <a:cs typeface="Calibri" pitchFamily="34" charset="0"/>
              </a:rPr>
              <a:t>: </a:t>
            </a:r>
            <a:r>
              <a:rPr lang="pt-PT" sz="1400" b="1" dirty="0">
                <a:latin typeface="Calibri" pitchFamily="34" charset="0"/>
                <a:cs typeface="Calibri" pitchFamily="34" charset="0"/>
              </a:rPr>
              <a:t>20.177 km</a:t>
            </a:r>
            <a:r>
              <a:rPr lang="pt-PT" sz="1400" dirty="0">
                <a:latin typeface="Calibri" pitchFamily="34" charset="0"/>
                <a:cs typeface="Calibri" pitchFamily="34" charset="0"/>
              </a:rPr>
              <a:t> </a:t>
            </a:r>
          </a:p>
          <a:p>
            <a:pPr>
              <a:spcAft>
                <a:spcPts val="600"/>
              </a:spcAft>
            </a:pPr>
            <a:r>
              <a:rPr lang="pt-PT" sz="1400" dirty="0" smtClean="0">
                <a:latin typeface="Calibri" pitchFamily="34" charset="0"/>
                <a:cs typeface="Calibri" pitchFamily="34" charset="0"/>
              </a:rPr>
              <a:t>Aeroportos</a:t>
            </a:r>
            <a:r>
              <a:rPr lang="pt-PT" sz="1400" dirty="0">
                <a:latin typeface="Calibri" pitchFamily="34" charset="0"/>
                <a:cs typeface="Calibri" pitchFamily="34" charset="0"/>
              </a:rPr>
              <a:t>: </a:t>
            </a:r>
            <a:r>
              <a:rPr lang="pt-PT" sz="1400" b="1" dirty="0">
                <a:latin typeface="Calibri" pitchFamily="34" charset="0"/>
                <a:cs typeface="Calibri" pitchFamily="34" charset="0"/>
              </a:rPr>
              <a:t>14 (2003)</a:t>
            </a:r>
            <a:r>
              <a:rPr lang="pt-PT" sz="1400" dirty="0">
                <a:latin typeface="Calibri" pitchFamily="34" charset="0"/>
                <a:cs typeface="Calibri" pitchFamily="34" charset="0"/>
              </a:rPr>
              <a:t> </a:t>
            </a:r>
            <a:endParaRPr lang="pt-PT" sz="1400" dirty="0" smtClean="0">
              <a:latin typeface="Calibri" pitchFamily="34" charset="0"/>
              <a:cs typeface="Calibri" pitchFamily="34" charset="0"/>
            </a:endParaRPr>
          </a:p>
          <a:p>
            <a:pPr>
              <a:spcAft>
                <a:spcPts val="600"/>
              </a:spcAft>
            </a:pPr>
            <a:endParaRPr lang="pt-PT" sz="1400" dirty="0">
              <a:latin typeface="Calibri" pitchFamily="34" charset="0"/>
              <a:cs typeface="Calibri" pitchFamily="34" charset="0"/>
            </a:endParaRPr>
          </a:p>
          <a:p>
            <a:pPr>
              <a:spcAft>
                <a:spcPts val="600"/>
              </a:spcAft>
            </a:pPr>
            <a:endParaRPr lang="pt-PT" sz="1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639310" y="107634"/>
            <a:ext cx="35201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Eslovénia</a:t>
            </a:r>
            <a:endParaRPr lang="en-U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034" name="Imagem 14" descr="Ficheiro:Flag of Slovenia.sv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7243" y="403505"/>
            <a:ext cx="2445946" cy="112889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194472" y="3789040"/>
            <a:ext cx="6474719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Área: </a:t>
            </a:r>
            <a:r>
              <a:rPr lang="pt-PT" sz="1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20,273 km² </a:t>
            </a:r>
          </a:p>
          <a:p>
            <a:r>
              <a:rPr lang="pt-PT" sz="1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pt-PT" sz="1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</a:br>
            <a:r>
              <a:rPr lang="pt-PT" sz="1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Localização: </a:t>
            </a:r>
            <a:r>
              <a:rPr lang="pt-PT" sz="1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Europa Central, leste dos Alpes, entre a Áustria e a Croácia. </a:t>
            </a:r>
            <a:br>
              <a:rPr lang="pt-PT" sz="1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</a:br>
            <a:r>
              <a:rPr lang="pt-PT" sz="1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pt-PT" sz="1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</a:br>
            <a:r>
              <a:rPr lang="pt-PT" sz="1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Descrição: </a:t>
            </a:r>
            <a:r>
              <a:rPr lang="pt-PT" sz="1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Porção mais setentrional da antiga Federação da Jugoslávia, a Eslovénia tem sido sempre a porta de entrada dos Balcãs para a Europa Central e Ocidental. A maior parte do país é montanhosa. Faz 1.334 km de fronteiras com a Áustria, Croácia, Itália e Hungria. O Monte Triglav, com 2.864 metros de altura é o seu ponto mais elevado. Apesar do reduzido tamanho, este país controla algumas rotas de maior trânsito da Europa. </a:t>
            </a:r>
          </a:p>
          <a:p>
            <a:r>
              <a:rPr lang="pt-PT" sz="1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pt-PT" sz="1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</a:br>
            <a:r>
              <a:rPr lang="pt-PT" sz="1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Clima: </a:t>
            </a:r>
            <a:r>
              <a:rPr lang="pt-PT" sz="1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Clima mediterrâneo ao longo da costa. Nos planaltos e vales predomina o clima continental, com verões quentes e invernos frios.</a:t>
            </a:r>
          </a:p>
          <a:p>
            <a:endParaRPr lang="pt-PT" sz="14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036" name="Imagem 12" descr="Fotos Lago de Bled  Praia 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6853" y="1812167"/>
            <a:ext cx="2858294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5" name="Imagem 10" descr="Fotos Lago de Bled  Panorama de Bled 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555" y="1124744"/>
            <a:ext cx="3495535" cy="2419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84308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rg_hi" descr="http://t0.gstatic.com/images?q=tbn:ANd9GcRY51_DPntFdNDnWG29cI-lycwGDz7yuD-l61sxXUZOxuFz0NWX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1721" y="1844825"/>
            <a:ext cx="2813426" cy="1872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6969225" y="1894468"/>
            <a:ext cx="2808312" cy="46320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pt-PT" sz="1400" dirty="0" smtClean="0">
                <a:latin typeface="Calibri" pitchFamily="34" charset="0"/>
                <a:cs typeface="Calibri" pitchFamily="34" charset="0"/>
              </a:rPr>
              <a:t>Capital</a:t>
            </a:r>
            <a:r>
              <a:rPr lang="pt-PT" sz="1400" dirty="0">
                <a:latin typeface="Calibri" pitchFamily="34" charset="0"/>
                <a:cs typeface="Calibri" pitchFamily="34" charset="0"/>
              </a:rPr>
              <a:t>: </a:t>
            </a:r>
            <a:r>
              <a:rPr lang="pt-PT" sz="1400" b="1" dirty="0" smtClean="0">
                <a:latin typeface="Calibri" pitchFamily="34" charset="0"/>
                <a:cs typeface="Calibri" pitchFamily="34" charset="0"/>
              </a:rPr>
              <a:t>Varsóvia</a:t>
            </a:r>
            <a:endParaRPr lang="pt-PT" sz="1400" dirty="0">
              <a:latin typeface="Calibri" pitchFamily="34" charset="0"/>
              <a:cs typeface="Calibri" pitchFamily="34" charset="0"/>
            </a:endParaRPr>
          </a:p>
          <a:p>
            <a:pPr>
              <a:spcAft>
                <a:spcPts val="600"/>
              </a:spcAft>
            </a:pPr>
            <a:r>
              <a:rPr lang="pt-PT" sz="1400" dirty="0" smtClean="0">
                <a:latin typeface="Calibri" pitchFamily="34" charset="0"/>
                <a:cs typeface="Calibri" pitchFamily="34" charset="0"/>
              </a:rPr>
              <a:t>População </a:t>
            </a:r>
            <a:br>
              <a:rPr lang="pt-PT" sz="1400" dirty="0" smtClean="0">
                <a:latin typeface="Calibri" pitchFamily="34" charset="0"/>
                <a:cs typeface="Calibri" pitchFamily="34" charset="0"/>
              </a:rPr>
            </a:br>
            <a:r>
              <a:rPr lang="pt-PT" sz="1400" dirty="0" smtClean="0">
                <a:latin typeface="Calibri" pitchFamily="34" charset="0"/>
                <a:cs typeface="Calibri" pitchFamily="34" charset="0"/>
              </a:rPr>
              <a:t>Total:</a:t>
            </a:r>
            <a:r>
              <a:rPr lang="pt-PT" sz="1400" b="1" dirty="0" smtClean="0">
                <a:latin typeface="Calibri" pitchFamily="34" charset="0"/>
                <a:cs typeface="Calibri" pitchFamily="34" charset="0"/>
              </a:rPr>
              <a:t> 38.167.329 </a:t>
            </a:r>
            <a:r>
              <a:rPr lang="pt-PT" sz="1400" b="1" dirty="0">
                <a:latin typeface="Calibri" pitchFamily="34" charset="0"/>
                <a:cs typeface="Calibri" pitchFamily="34" charset="0"/>
              </a:rPr>
              <a:t>(2010) </a:t>
            </a:r>
            <a:endParaRPr lang="pt-PT" sz="1400" dirty="0">
              <a:latin typeface="Calibri" pitchFamily="34" charset="0"/>
              <a:cs typeface="Calibri" pitchFamily="34" charset="0"/>
            </a:endParaRPr>
          </a:p>
          <a:p>
            <a:pPr>
              <a:spcAft>
                <a:spcPts val="600"/>
              </a:spcAft>
            </a:pPr>
            <a:r>
              <a:rPr lang="pt-PT" sz="1400" dirty="0" smtClean="0">
                <a:latin typeface="Calibri" pitchFamily="34" charset="0"/>
                <a:cs typeface="Calibri" pitchFamily="34" charset="0"/>
              </a:rPr>
              <a:t>PIB </a:t>
            </a:r>
            <a:r>
              <a:rPr lang="pt-PT" sz="1400" dirty="0">
                <a:latin typeface="Calibri" pitchFamily="34" charset="0"/>
                <a:cs typeface="Calibri" pitchFamily="34" charset="0"/>
              </a:rPr>
              <a:t>per capita em PPC: </a:t>
            </a:r>
            <a:r>
              <a:rPr lang="pt-PT" sz="1400" b="1" dirty="0" smtClean="0">
                <a:latin typeface="Calibri" pitchFamily="34" charset="0"/>
                <a:cs typeface="Calibri" pitchFamily="34" charset="0"/>
              </a:rPr>
              <a:t>61 (2009</a:t>
            </a:r>
            <a:r>
              <a:rPr lang="pt-PT" sz="1400" b="1" dirty="0">
                <a:latin typeface="Calibri" pitchFamily="34" charset="0"/>
                <a:cs typeface="Calibri" pitchFamily="34" charset="0"/>
              </a:rPr>
              <a:t>) </a:t>
            </a:r>
            <a:r>
              <a:rPr lang="pt-PT" sz="1100" b="1" dirty="0">
                <a:latin typeface="Calibri" pitchFamily="34" charset="0"/>
                <a:cs typeface="Calibri" pitchFamily="34" charset="0"/>
              </a:rPr>
              <a:t>PIB Per Capita em PPS, 2008, </a:t>
            </a:r>
            <a:r>
              <a:rPr lang="pt-PT" sz="1100" b="1" dirty="0" smtClean="0">
                <a:latin typeface="Calibri" pitchFamily="34" charset="0"/>
                <a:cs typeface="Calibri" pitchFamily="34" charset="0"/>
              </a:rPr>
              <a:t>UE27=100</a:t>
            </a:r>
            <a:endParaRPr lang="pt-PT" sz="1100" dirty="0" smtClean="0">
              <a:latin typeface="Calibri" pitchFamily="34" charset="0"/>
              <a:cs typeface="Calibri" pitchFamily="34" charset="0"/>
            </a:endParaRPr>
          </a:p>
          <a:p>
            <a:pPr>
              <a:spcAft>
                <a:spcPts val="600"/>
              </a:spcAft>
            </a:pPr>
            <a:r>
              <a:rPr lang="pt-PT" sz="1400" dirty="0" smtClean="0">
                <a:latin typeface="Calibri" pitchFamily="34" charset="0"/>
                <a:cs typeface="Calibri" pitchFamily="34" charset="0"/>
              </a:rPr>
              <a:t>Alfabetização</a:t>
            </a:r>
            <a:r>
              <a:rPr lang="pt-PT" sz="1400" dirty="0">
                <a:latin typeface="Calibri" pitchFamily="34" charset="0"/>
                <a:cs typeface="Calibri" pitchFamily="34" charset="0"/>
              </a:rPr>
              <a:t>: </a:t>
            </a:r>
            <a:r>
              <a:rPr lang="pt-PT" sz="1400" b="1" dirty="0" smtClean="0">
                <a:latin typeface="Calibri" pitchFamily="34" charset="0"/>
                <a:cs typeface="Calibri" pitchFamily="34" charset="0"/>
              </a:rPr>
              <a:t>99.8%</a:t>
            </a:r>
            <a:r>
              <a:rPr lang="pt-PT" sz="1400" dirty="0" smtClean="0">
                <a:latin typeface="Calibri" pitchFamily="34" charset="0"/>
                <a:cs typeface="Calibri" pitchFamily="34" charset="0"/>
              </a:rPr>
              <a:t> </a:t>
            </a:r>
          </a:p>
          <a:p>
            <a:pPr>
              <a:spcAft>
                <a:spcPts val="600"/>
              </a:spcAft>
            </a:pPr>
            <a:r>
              <a:rPr lang="pt-PT" sz="1400" dirty="0" smtClean="0">
                <a:latin typeface="Calibri" pitchFamily="34" charset="0"/>
                <a:cs typeface="Calibri" pitchFamily="34" charset="0"/>
              </a:rPr>
              <a:t>IDH</a:t>
            </a:r>
            <a:r>
              <a:rPr lang="pt-PT" sz="1400" dirty="0">
                <a:latin typeface="Calibri" pitchFamily="34" charset="0"/>
                <a:cs typeface="Calibri" pitchFamily="34" charset="0"/>
              </a:rPr>
              <a:t>: </a:t>
            </a:r>
            <a:r>
              <a:rPr lang="pt-PT" sz="1400" b="1" dirty="0" smtClean="0">
                <a:latin typeface="Calibri" pitchFamily="34" charset="0"/>
                <a:cs typeface="Calibri" pitchFamily="34" charset="0"/>
              </a:rPr>
              <a:t>0,813</a:t>
            </a:r>
            <a:endParaRPr lang="pt-PT" sz="1400" dirty="0" smtClean="0">
              <a:latin typeface="Calibri" pitchFamily="34" charset="0"/>
              <a:cs typeface="Calibri" pitchFamily="34" charset="0"/>
            </a:endParaRPr>
          </a:p>
          <a:p>
            <a:pPr>
              <a:spcAft>
                <a:spcPts val="600"/>
              </a:spcAft>
            </a:pPr>
            <a:r>
              <a:rPr lang="pt-PT" sz="1400" dirty="0" smtClean="0">
                <a:latin typeface="Calibri" pitchFamily="34" charset="0"/>
                <a:cs typeface="Calibri" pitchFamily="34" charset="0"/>
              </a:rPr>
              <a:t>Língua</a:t>
            </a:r>
            <a:r>
              <a:rPr lang="pt-PT" sz="1400" dirty="0">
                <a:latin typeface="Calibri" pitchFamily="34" charset="0"/>
                <a:cs typeface="Calibri" pitchFamily="34" charset="0"/>
              </a:rPr>
              <a:t>: </a:t>
            </a:r>
            <a:r>
              <a:rPr lang="pt-PT" sz="1400" b="1" dirty="0" smtClean="0">
                <a:latin typeface="Calibri" pitchFamily="34" charset="0"/>
                <a:cs typeface="Calibri" pitchFamily="34" charset="0"/>
              </a:rPr>
              <a:t>Polaco</a:t>
            </a:r>
            <a:endParaRPr lang="pt-PT" sz="1400" dirty="0" smtClean="0">
              <a:latin typeface="Calibri" pitchFamily="34" charset="0"/>
              <a:cs typeface="Calibri" pitchFamily="34" charset="0"/>
            </a:endParaRPr>
          </a:p>
          <a:p>
            <a:pPr>
              <a:spcAft>
                <a:spcPts val="600"/>
              </a:spcAft>
            </a:pPr>
            <a:r>
              <a:rPr lang="pt-PT" sz="1400" dirty="0" smtClean="0">
                <a:latin typeface="Calibri" pitchFamily="34" charset="0"/>
                <a:cs typeface="Calibri" pitchFamily="34" charset="0"/>
              </a:rPr>
              <a:t>Religião</a:t>
            </a:r>
            <a:r>
              <a:rPr lang="pt-PT" sz="1400" dirty="0">
                <a:latin typeface="Calibri" pitchFamily="34" charset="0"/>
                <a:cs typeface="Calibri" pitchFamily="34" charset="0"/>
              </a:rPr>
              <a:t>: </a:t>
            </a:r>
            <a:r>
              <a:rPr lang="pt-PT" sz="1400" b="1" dirty="0" smtClean="0">
                <a:latin typeface="Calibri" pitchFamily="34" charset="0"/>
                <a:cs typeface="Calibri" pitchFamily="34" charset="0"/>
              </a:rPr>
              <a:t>90% praticam o Catolicismo</a:t>
            </a:r>
            <a:endParaRPr lang="pt-PT" sz="1400" dirty="0" smtClean="0">
              <a:latin typeface="Calibri" pitchFamily="34" charset="0"/>
              <a:cs typeface="Calibri" pitchFamily="34" charset="0"/>
            </a:endParaRPr>
          </a:p>
          <a:p>
            <a:pPr>
              <a:spcAft>
                <a:spcPts val="600"/>
              </a:spcAft>
            </a:pPr>
            <a:r>
              <a:rPr lang="pt-PT" sz="1400" dirty="0" smtClean="0">
                <a:latin typeface="Calibri" pitchFamily="34" charset="0"/>
                <a:cs typeface="Calibri" pitchFamily="34" charset="0"/>
              </a:rPr>
              <a:t>Estatuto</a:t>
            </a:r>
            <a:r>
              <a:rPr lang="pt-PT" sz="1400" dirty="0">
                <a:latin typeface="Calibri" pitchFamily="34" charset="0"/>
                <a:cs typeface="Calibri" pitchFamily="34" charset="0"/>
              </a:rPr>
              <a:t>: </a:t>
            </a:r>
            <a:r>
              <a:rPr lang="pt-PT" sz="1400" b="1" dirty="0">
                <a:latin typeface="Calibri" pitchFamily="34" charset="0"/>
                <a:cs typeface="Calibri" pitchFamily="34" charset="0"/>
              </a:rPr>
              <a:t>República </a:t>
            </a:r>
            <a:endParaRPr lang="pt-PT" sz="1400" dirty="0" smtClean="0">
              <a:latin typeface="Calibri" pitchFamily="34" charset="0"/>
              <a:cs typeface="Calibri" pitchFamily="34" charset="0"/>
            </a:endParaRPr>
          </a:p>
          <a:p>
            <a:pPr>
              <a:spcAft>
                <a:spcPts val="600"/>
              </a:spcAft>
            </a:pPr>
            <a:r>
              <a:rPr lang="pt-PT" sz="1400" dirty="0" smtClean="0">
                <a:latin typeface="Calibri" pitchFamily="34" charset="0"/>
                <a:cs typeface="Calibri" pitchFamily="34" charset="0"/>
              </a:rPr>
              <a:t>Moeda</a:t>
            </a:r>
            <a:r>
              <a:rPr lang="pt-PT" sz="1400" dirty="0">
                <a:latin typeface="Calibri" pitchFamily="34" charset="0"/>
                <a:cs typeface="Calibri" pitchFamily="34" charset="0"/>
              </a:rPr>
              <a:t>: </a:t>
            </a:r>
            <a:r>
              <a:rPr lang="pt-PT" sz="1400" b="1" dirty="0" smtClean="0">
                <a:latin typeface="Calibri" pitchFamily="34" charset="0"/>
                <a:cs typeface="Calibri" pitchFamily="34" charset="0"/>
              </a:rPr>
              <a:t>Zioti (PLZ)</a:t>
            </a:r>
            <a:endParaRPr lang="pt-PT" sz="1400" dirty="0" smtClean="0">
              <a:latin typeface="Calibri" pitchFamily="34" charset="0"/>
              <a:cs typeface="Calibri" pitchFamily="34" charset="0"/>
            </a:endParaRPr>
          </a:p>
          <a:p>
            <a:pPr>
              <a:spcAft>
                <a:spcPts val="600"/>
              </a:spcAft>
            </a:pPr>
            <a:r>
              <a:rPr lang="pt-PT" sz="1400" b="1" dirty="0" smtClean="0">
                <a:latin typeface="Calibri" pitchFamily="34" charset="0"/>
                <a:cs typeface="Calibri" pitchFamily="34" charset="0"/>
              </a:rPr>
              <a:t>TRANSPORTES </a:t>
            </a:r>
            <a:endParaRPr lang="pt-PT" sz="1400" dirty="0" smtClean="0">
              <a:latin typeface="Calibri" pitchFamily="34" charset="0"/>
              <a:cs typeface="Calibri" pitchFamily="34" charset="0"/>
            </a:endParaRPr>
          </a:p>
          <a:p>
            <a:pPr>
              <a:spcAft>
                <a:spcPts val="600"/>
              </a:spcAft>
            </a:pPr>
            <a:r>
              <a:rPr lang="pt-PT" sz="1400" dirty="0" smtClean="0">
                <a:latin typeface="Calibri" pitchFamily="34" charset="0"/>
                <a:cs typeface="Calibri" pitchFamily="34" charset="0"/>
              </a:rPr>
              <a:t>Ferrovias</a:t>
            </a:r>
            <a:r>
              <a:rPr lang="pt-PT" sz="1400" dirty="0">
                <a:latin typeface="Calibri" pitchFamily="34" charset="0"/>
                <a:cs typeface="Calibri" pitchFamily="34" charset="0"/>
              </a:rPr>
              <a:t>: </a:t>
            </a:r>
            <a:r>
              <a:rPr lang="pt-PT" sz="1400" b="1" dirty="0" smtClean="0">
                <a:latin typeface="Calibri" pitchFamily="34" charset="0"/>
                <a:cs typeface="Calibri" pitchFamily="34" charset="0"/>
              </a:rPr>
              <a:t>23.852 </a:t>
            </a:r>
            <a:r>
              <a:rPr lang="pt-PT" sz="1400" b="1" dirty="0">
                <a:latin typeface="Calibri" pitchFamily="34" charset="0"/>
                <a:cs typeface="Calibri" pitchFamily="34" charset="0"/>
              </a:rPr>
              <a:t>km </a:t>
            </a:r>
            <a:endParaRPr lang="pt-PT" sz="1400" b="1" dirty="0" smtClean="0">
              <a:latin typeface="Calibri" pitchFamily="34" charset="0"/>
              <a:cs typeface="Calibri" pitchFamily="34" charset="0"/>
            </a:endParaRPr>
          </a:p>
          <a:p>
            <a:pPr>
              <a:spcAft>
                <a:spcPts val="600"/>
              </a:spcAft>
            </a:pPr>
            <a:r>
              <a:rPr lang="pt-PT" sz="1400" dirty="0" smtClean="0">
                <a:latin typeface="Calibri" pitchFamily="34" charset="0"/>
                <a:cs typeface="Calibri" pitchFamily="34" charset="0"/>
              </a:rPr>
              <a:t>Estradas</a:t>
            </a:r>
            <a:r>
              <a:rPr lang="pt-PT" sz="1400" dirty="0">
                <a:latin typeface="Calibri" pitchFamily="34" charset="0"/>
                <a:cs typeface="Calibri" pitchFamily="34" charset="0"/>
              </a:rPr>
              <a:t>: </a:t>
            </a:r>
            <a:r>
              <a:rPr lang="pt-PT" sz="1400" b="1" dirty="0" smtClean="0">
                <a:latin typeface="Calibri" pitchFamily="34" charset="0"/>
                <a:cs typeface="Calibri" pitchFamily="34" charset="0"/>
              </a:rPr>
              <a:t>364.656 </a:t>
            </a:r>
            <a:r>
              <a:rPr lang="pt-PT" sz="1400" b="1" dirty="0">
                <a:latin typeface="Calibri" pitchFamily="34" charset="0"/>
                <a:cs typeface="Calibri" pitchFamily="34" charset="0"/>
              </a:rPr>
              <a:t>km</a:t>
            </a:r>
            <a:r>
              <a:rPr lang="pt-PT" sz="1400" dirty="0">
                <a:latin typeface="Calibri" pitchFamily="34" charset="0"/>
                <a:cs typeface="Calibri" pitchFamily="34" charset="0"/>
              </a:rPr>
              <a:t> </a:t>
            </a:r>
            <a:endParaRPr lang="pt-PT" sz="1400" dirty="0" smtClean="0">
              <a:latin typeface="Calibri" pitchFamily="34" charset="0"/>
              <a:cs typeface="Calibri" pitchFamily="34" charset="0"/>
            </a:endParaRPr>
          </a:p>
          <a:p>
            <a:pPr>
              <a:spcAft>
                <a:spcPts val="600"/>
              </a:spcAft>
            </a:pPr>
            <a:r>
              <a:rPr lang="pt-PT" sz="1400" dirty="0" smtClean="0">
                <a:latin typeface="Calibri" pitchFamily="34" charset="0"/>
                <a:cs typeface="Calibri" pitchFamily="34" charset="0"/>
              </a:rPr>
              <a:t>Hidrovias</a:t>
            </a:r>
            <a:r>
              <a:rPr lang="pt-PT" sz="1400" dirty="0">
                <a:latin typeface="Calibri" pitchFamily="34" charset="0"/>
                <a:cs typeface="Calibri" pitchFamily="34" charset="0"/>
              </a:rPr>
              <a:t>: </a:t>
            </a:r>
            <a:r>
              <a:rPr lang="pt-PT" sz="1400" b="1" dirty="0" smtClean="0">
                <a:latin typeface="Calibri" pitchFamily="34" charset="0"/>
                <a:cs typeface="Calibri" pitchFamily="34" charset="0"/>
              </a:rPr>
              <a:t>3.812 km (rios e canais navegáveis)</a:t>
            </a:r>
            <a:endParaRPr lang="pt-PT" sz="14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954140" y="107634"/>
            <a:ext cx="28905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polónia</a:t>
            </a:r>
            <a:endParaRPr lang="en-U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94472" y="3789040"/>
            <a:ext cx="6474719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Área: </a:t>
            </a:r>
            <a:r>
              <a:rPr lang="pt-PT" sz="14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312,685 km² </a:t>
            </a:r>
            <a:endParaRPr lang="pt-PT" sz="1400" dirty="0" smtClean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  <a:p>
            <a:r>
              <a:rPr lang="pt-PT" sz="14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pt-PT" sz="14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</a:br>
            <a:r>
              <a:rPr lang="pt-PT" sz="14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Localização: </a:t>
            </a:r>
            <a:r>
              <a:rPr lang="pt-PT" sz="14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Europa central </a:t>
            </a:r>
            <a:br>
              <a:rPr lang="pt-PT" sz="14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</a:br>
            <a:r>
              <a:rPr lang="pt-PT" sz="14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Coordenadas: </a:t>
            </a:r>
            <a:r>
              <a:rPr lang="pt-PT" sz="14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52 00 N, 20 00 E </a:t>
            </a:r>
            <a:endParaRPr lang="pt-PT" sz="1400" dirty="0" smtClean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  <a:p>
            <a:r>
              <a:rPr lang="pt-PT" sz="14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pt-PT" sz="14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</a:br>
            <a:r>
              <a:rPr lang="pt-PT" sz="14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Descrição: </a:t>
            </a:r>
            <a:r>
              <a:rPr lang="pt-PT" sz="14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A </a:t>
            </a:r>
            <a:r>
              <a:rPr lang="pt-PT" sz="1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Polónia </a:t>
            </a:r>
            <a:r>
              <a:rPr lang="pt-PT" sz="14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ocupa a maior parte do litoral sul do Mar Báltico. </a:t>
            </a:r>
            <a:r>
              <a:rPr lang="pt-PT" sz="1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Abrangendo parte </a:t>
            </a:r>
            <a:r>
              <a:rPr lang="pt-PT" sz="14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da planície europeia do norte, a plana e bem-drenada paisagem </a:t>
            </a:r>
            <a:r>
              <a:rPr lang="pt-PT" sz="1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eleva-se </a:t>
            </a:r>
            <a:r>
              <a:rPr lang="pt-PT" sz="14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suavemente em direção aos contrafortes dos Cárpatos, no extremo sul. O ponto mais alto é o monte Rysy, a 2.499 metros acima do nível do mar. </a:t>
            </a:r>
            <a:endParaRPr lang="pt-PT" sz="1400" dirty="0" smtClean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  <a:p>
            <a:r>
              <a:rPr lang="pt-PT" sz="14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pt-PT" sz="14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</a:br>
            <a:r>
              <a:rPr lang="pt-PT" sz="14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Clima: </a:t>
            </a:r>
            <a:r>
              <a:rPr lang="pt-PT" sz="14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Continental, com longos e severos invernos. A média das temperaturas de inverno fica abaixo de 0ºC. A média de chuvas fica entre 520 e 730 milímetros. Os verões são moderados com frequentes chuvas e trovoadas.</a:t>
            </a:r>
          </a:p>
        </p:txBody>
      </p:sp>
      <p:pic>
        <p:nvPicPr>
          <p:cNvPr id="2051" name="il_fi" descr="http://turismo.culturamix.com/blog/wp-content/gallery/turismo-na-polonia/turismo-na-polonia-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882" y="1196752"/>
            <a:ext cx="3456384" cy="2304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Imagem 19" descr="Ficheiro:Flag of Poland (normative).sv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7244" y="317098"/>
            <a:ext cx="2445946" cy="1527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05610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6969225" y="1894468"/>
            <a:ext cx="2808312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pt-PT" sz="1400" dirty="0" smtClean="0">
                <a:latin typeface="Calibri" pitchFamily="34" charset="0"/>
                <a:cs typeface="Calibri" pitchFamily="34" charset="0"/>
              </a:rPr>
              <a:t>Capital</a:t>
            </a:r>
            <a:r>
              <a:rPr lang="pt-PT" sz="1400" dirty="0">
                <a:latin typeface="Calibri" pitchFamily="34" charset="0"/>
                <a:cs typeface="Calibri" pitchFamily="34" charset="0"/>
              </a:rPr>
              <a:t>: </a:t>
            </a:r>
            <a:r>
              <a:rPr lang="pt-PT" sz="1400" b="1" dirty="0" smtClean="0">
                <a:latin typeface="Calibri" pitchFamily="34" charset="0"/>
                <a:cs typeface="Calibri" pitchFamily="34" charset="0"/>
              </a:rPr>
              <a:t>Tallinn</a:t>
            </a:r>
            <a:endParaRPr lang="pt-PT" sz="1400" dirty="0">
              <a:latin typeface="Calibri" pitchFamily="34" charset="0"/>
              <a:cs typeface="Calibri" pitchFamily="34" charset="0"/>
            </a:endParaRPr>
          </a:p>
          <a:p>
            <a:pPr>
              <a:spcAft>
                <a:spcPts val="600"/>
              </a:spcAft>
            </a:pPr>
            <a:r>
              <a:rPr lang="pt-PT" sz="1400" dirty="0" smtClean="0">
                <a:latin typeface="Calibri" pitchFamily="34" charset="0"/>
                <a:cs typeface="Calibri" pitchFamily="34" charset="0"/>
              </a:rPr>
              <a:t>População </a:t>
            </a:r>
            <a:br>
              <a:rPr lang="pt-PT" sz="1400" dirty="0" smtClean="0">
                <a:latin typeface="Calibri" pitchFamily="34" charset="0"/>
                <a:cs typeface="Calibri" pitchFamily="34" charset="0"/>
              </a:rPr>
            </a:br>
            <a:r>
              <a:rPr lang="pt-PT" sz="1400" dirty="0" smtClean="0">
                <a:latin typeface="Calibri" pitchFamily="34" charset="0"/>
                <a:cs typeface="Calibri" pitchFamily="34" charset="0"/>
              </a:rPr>
              <a:t>Total:</a:t>
            </a:r>
            <a:r>
              <a:rPr lang="pt-PT" sz="1400" b="1" dirty="0" smtClean="0">
                <a:latin typeface="Calibri" pitchFamily="34" charset="0"/>
                <a:cs typeface="Calibri" pitchFamily="34" charset="0"/>
              </a:rPr>
              <a:t> 1.341.664 (Julho 2004) </a:t>
            </a:r>
            <a:endParaRPr lang="pt-PT" sz="1400" dirty="0">
              <a:latin typeface="Calibri" pitchFamily="34" charset="0"/>
              <a:cs typeface="Calibri" pitchFamily="34" charset="0"/>
            </a:endParaRPr>
          </a:p>
          <a:p>
            <a:pPr>
              <a:spcAft>
                <a:spcPts val="600"/>
              </a:spcAft>
            </a:pPr>
            <a:r>
              <a:rPr lang="pt-PT" sz="1400" dirty="0" smtClean="0">
                <a:latin typeface="Calibri" pitchFamily="34" charset="0"/>
                <a:cs typeface="Calibri" pitchFamily="34" charset="0"/>
              </a:rPr>
              <a:t>PIB </a:t>
            </a:r>
            <a:r>
              <a:rPr lang="pt-PT" sz="1400" dirty="0">
                <a:latin typeface="Calibri" pitchFamily="34" charset="0"/>
                <a:cs typeface="Calibri" pitchFamily="34" charset="0"/>
              </a:rPr>
              <a:t>per capita em PPC: </a:t>
            </a:r>
            <a:r>
              <a:rPr lang="pt-PT" sz="1400" b="1" dirty="0" smtClean="0">
                <a:latin typeface="Calibri" pitchFamily="34" charset="0"/>
                <a:cs typeface="Calibri" pitchFamily="34" charset="0"/>
              </a:rPr>
              <a:t>63 (2009</a:t>
            </a:r>
            <a:r>
              <a:rPr lang="pt-PT" sz="1400" b="1" dirty="0">
                <a:latin typeface="Calibri" pitchFamily="34" charset="0"/>
                <a:cs typeface="Calibri" pitchFamily="34" charset="0"/>
              </a:rPr>
              <a:t>) </a:t>
            </a:r>
            <a:r>
              <a:rPr lang="pt-PT" sz="1100" b="1" dirty="0">
                <a:latin typeface="Calibri" pitchFamily="34" charset="0"/>
                <a:cs typeface="Calibri" pitchFamily="34" charset="0"/>
              </a:rPr>
              <a:t>PIB Per Capita em PPS, 2008, </a:t>
            </a:r>
            <a:r>
              <a:rPr lang="pt-PT" sz="1100" b="1" dirty="0" smtClean="0">
                <a:latin typeface="Calibri" pitchFamily="34" charset="0"/>
                <a:cs typeface="Calibri" pitchFamily="34" charset="0"/>
              </a:rPr>
              <a:t>UE27=100</a:t>
            </a:r>
            <a:endParaRPr lang="pt-PT" sz="1100" dirty="0" smtClean="0">
              <a:latin typeface="Calibri" pitchFamily="34" charset="0"/>
              <a:cs typeface="Calibri" pitchFamily="34" charset="0"/>
            </a:endParaRPr>
          </a:p>
          <a:p>
            <a:pPr>
              <a:spcAft>
                <a:spcPts val="600"/>
              </a:spcAft>
            </a:pPr>
            <a:r>
              <a:rPr lang="pt-PT" sz="1400" dirty="0" smtClean="0">
                <a:latin typeface="Calibri" pitchFamily="34" charset="0"/>
                <a:cs typeface="Calibri" pitchFamily="34" charset="0"/>
              </a:rPr>
              <a:t>Alfabetização</a:t>
            </a:r>
            <a:r>
              <a:rPr lang="pt-PT" sz="1400" dirty="0">
                <a:latin typeface="Calibri" pitchFamily="34" charset="0"/>
                <a:cs typeface="Calibri" pitchFamily="34" charset="0"/>
              </a:rPr>
              <a:t>: </a:t>
            </a:r>
            <a:r>
              <a:rPr lang="pt-PT" sz="1400" b="1" dirty="0" smtClean="0">
                <a:latin typeface="Calibri" pitchFamily="34" charset="0"/>
                <a:cs typeface="Calibri" pitchFamily="34" charset="0"/>
              </a:rPr>
              <a:t>99.8%</a:t>
            </a:r>
            <a:r>
              <a:rPr lang="pt-PT" sz="1400" dirty="0" smtClean="0">
                <a:latin typeface="Calibri" pitchFamily="34" charset="0"/>
                <a:cs typeface="Calibri" pitchFamily="34" charset="0"/>
              </a:rPr>
              <a:t> </a:t>
            </a:r>
          </a:p>
          <a:p>
            <a:pPr>
              <a:spcAft>
                <a:spcPts val="600"/>
              </a:spcAft>
            </a:pPr>
            <a:r>
              <a:rPr lang="pt-PT" sz="1400" dirty="0" smtClean="0">
                <a:latin typeface="Calibri" pitchFamily="34" charset="0"/>
                <a:cs typeface="Calibri" pitchFamily="34" charset="0"/>
              </a:rPr>
              <a:t>IDH</a:t>
            </a:r>
            <a:r>
              <a:rPr lang="pt-PT" sz="1400" dirty="0">
                <a:latin typeface="Calibri" pitchFamily="34" charset="0"/>
                <a:cs typeface="Calibri" pitchFamily="34" charset="0"/>
              </a:rPr>
              <a:t>: </a:t>
            </a:r>
            <a:r>
              <a:rPr lang="pt-PT" sz="1400" b="1" dirty="0" smtClean="0">
                <a:latin typeface="Calibri" pitchFamily="34" charset="0"/>
                <a:cs typeface="Calibri" pitchFamily="34" charset="0"/>
              </a:rPr>
              <a:t>0,835</a:t>
            </a:r>
            <a:endParaRPr lang="pt-PT" sz="1400" dirty="0" smtClean="0">
              <a:latin typeface="Calibri" pitchFamily="34" charset="0"/>
              <a:cs typeface="Calibri" pitchFamily="34" charset="0"/>
            </a:endParaRPr>
          </a:p>
          <a:p>
            <a:pPr>
              <a:spcAft>
                <a:spcPts val="600"/>
              </a:spcAft>
            </a:pPr>
            <a:r>
              <a:rPr lang="pt-PT" sz="1400" dirty="0" smtClean="0">
                <a:latin typeface="Calibri" pitchFamily="34" charset="0"/>
                <a:cs typeface="Calibri" pitchFamily="34" charset="0"/>
              </a:rPr>
              <a:t>Língua</a:t>
            </a:r>
            <a:r>
              <a:rPr lang="pt-PT" sz="1400" dirty="0">
                <a:latin typeface="Calibri" pitchFamily="34" charset="0"/>
                <a:cs typeface="Calibri" pitchFamily="34" charset="0"/>
              </a:rPr>
              <a:t>: </a:t>
            </a:r>
            <a:r>
              <a:rPr lang="pt-PT" sz="1400" b="1" dirty="0" smtClean="0">
                <a:latin typeface="Calibri" pitchFamily="34" charset="0"/>
                <a:cs typeface="Calibri" pitchFamily="34" charset="0"/>
              </a:rPr>
              <a:t>Estoniano</a:t>
            </a:r>
            <a:endParaRPr lang="pt-PT" sz="1400" dirty="0" smtClean="0">
              <a:latin typeface="Calibri" pitchFamily="34" charset="0"/>
              <a:cs typeface="Calibri" pitchFamily="34" charset="0"/>
            </a:endParaRPr>
          </a:p>
          <a:p>
            <a:pPr>
              <a:spcAft>
                <a:spcPts val="600"/>
              </a:spcAft>
            </a:pPr>
            <a:r>
              <a:rPr lang="pt-PT" sz="1400" dirty="0" smtClean="0">
                <a:latin typeface="Calibri" pitchFamily="34" charset="0"/>
                <a:cs typeface="Calibri" pitchFamily="34" charset="0"/>
              </a:rPr>
              <a:t>Religião</a:t>
            </a:r>
            <a:r>
              <a:rPr lang="pt-PT" sz="1400" dirty="0">
                <a:latin typeface="Calibri" pitchFamily="34" charset="0"/>
                <a:cs typeface="Calibri" pitchFamily="34" charset="0"/>
              </a:rPr>
              <a:t>: </a:t>
            </a:r>
            <a:r>
              <a:rPr lang="pt-PT" sz="1400" b="1" dirty="0" smtClean="0">
                <a:latin typeface="Calibri" pitchFamily="34" charset="0"/>
                <a:cs typeface="Calibri" pitchFamily="34" charset="0"/>
              </a:rPr>
              <a:t>Luteranismo, Catolicismos Romano e Ortodoxo</a:t>
            </a:r>
            <a:endParaRPr lang="pt-PT" sz="1400" dirty="0" smtClean="0">
              <a:latin typeface="Calibri" pitchFamily="34" charset="0"/>
              <a:cs typeface="Calibri" pitchFamily="34" charset="0"/>
            </a:endParaRPr>
          </a:p>
          <a:p>
            <a:pPr>
              <a:spcAft>
                <a:spcPts val="600"/>
              </a:spcAft>
            </a:pPr>
            <a:r>
              <a:rPr lang="pt-PT" sz="1400" dirty="0" smtClean="0">
                <a:latin typeface="Calibri" pitchFamily="34" charset="0"/>
                <a:cs typeface="Calibri" pitchFamily="34" charset="0"/>
              </a:rPr>
              <a:t>Estatuto</a:t>
            </a:r>
            <a:r>
              <a:rPr lang="pt-PT" sz="1400" dirty="0">
                <a:latin typeface="Calibri" pitchFamily="34" charset="0"/>
                <a:cs typeface="Calibri" pitchFamily="34" charset="0"/>
              </a:rPr>
              <a:t>: </a:t>
            </a:r>
            <a:r>
              <a:rPr lang="pt-PT" sz="1400" b="1" dirty="0">
                <a:latin typeface="Calibri" pitchFamily="34" charset="0"/>
                <a:cs typeface="Calibri" pitchFamily="34" charset="0"/>
              </a:rPr>
              <a:t>República </a:t>
            </a:r>
            <a:endParaRPr lang="pt-PT" sz="1400" dirty="0" smtClean="0">
              <a:latin typeface="Calibri" pitchFamily="34" charset="0"/>
              <a:cs typeface="Calibri" pitchFamily="34" charset="0"/>
            </a:endParaRPr>
          </a:p>
          <a:p>
            <a:pPr>
              <a:spcAft>
                <a:spcPts val="600"/>
              </a:spcAft>
            </a:pPr>
            <a:r>
              <a:rPr lang="pt-PT" sz="1400" dirty="0" smtClean="0">
                <a:latin typeface="Calibri" pitchFamily="34" charset="0"/>
                <a:cs typeface="Calibri" pitchFamily="34" charset="0"/>
              </a:rPr>
              <a:t>Moeda</a:t>
            </a:r>
            <a:r>
              <a:rPr lang="pt-PT" sz="1400" dirty="0">
                <a:latin typeface="Calibri" pitchFamily="34" charset="0"/>
                <a:cs typeface="Calibri" pitchFamily="34" charset="0"/>
              </a:rPr>
              <a:t>: </a:t>
            </a:r>
            <a:r>
              <a:rPr lang="pt-PT" sz="1400" b="1" dirty="0" smtClean="0">
                <a:latin typeface="Calibri" pitchFamily="34" charset="0"/>
                <a:cs typeface="Calibri" pitchFamily="34" charset="0"/>
              </a:rPr>
              <a:t>Euro</a:t>
            </a:r>
            <a:endParaRPr lang="pt-PT" sz="1400" dirty="0" smtClean="0">
              <a:latin typeface="Calibri" pitchFamily="34" charset="0"/>
              <a:cs typeface="Calibri" pitchFamily="34" charset="0"/>
            </a:endParaRPr>
          </a:p>
          <a:p>
            <a:pPr>
              <a:spcAft>
                <a:spcPts val="600"/>
              </a:spcAft>
            </a:pPr>
            <a:r>
              <a:rPr lang="pt-PT" sz="1400" b="1" dirty="0" smtClean="0">
                <a:latin typeface="Calibri" pitchFamily="34" charset="0"/>
                <a:cs typeface="Calibri" pitchFamily="34" charset="0"/>
              </a:rPr>
              <a:t>TRANSPORTES </a:t>
            </a:r>
            <a:endParaRPr lang="pt-PT" sz="1400" dirty="0" smtClean="0">
              <a:latin typeface="Calibri" pitchFamily="34" charset="0"/>
              <a:cs typeface="Calibri" pitchFamily="34" charset="0"/>
            </a:endParaRPr>
          </a:p>
          <a:p>
            <a:pPr>
              <a:spcAft>
                <a:spcPts val="600"/>
              </a:spcAft>
            </a:pPr>
            <a:r>
              <a:rPr lang="pt-PT" sz="1400" dirty="0" smtClean="0">
                <a:latin typeface="Calibri" pitchFamily="34" charset="0"/>
                <a:cs typeface="Calibri" pitchFamily="34" charset="0"/>
              </a:rPr>
              <a:t>Ferrovias</a:t>
            </a:r>
            <a:r>
              <a:rPr lang="pt-PT" sz="1400" dirty="0">
                <a:latin typeface="Calibri" pitchFamily="34" charset="0"/>
                <a:cs typeface="Calibri" pitchFamily="34" charset="0"/>
              </a:rPr>
              <a:t>: </a:t>
            </a:r>
            <a:r>
              <a:rPr lang="pt-PT" sz="1400" b="1" dirty="0" smtClean="0">
                <a:latin typeface="Calibri" pitchFamily="34" charset="0"/>
                <a:cs typeface="Calibri" pitchFamily="34" charset="0"/>
              </a:rPr>
              <a:t>958 km </a:t>
            </a:r>
          </a:p>
          <a:p>
            <a:pPr>
              <a:spcAft>
                <a:spcPts val="600"/>
              </a:spcAft>
            </a:pPr>
            <a:r>
              <a:rPr lang="pt-PT" sz="1400" dirty="0" smtClean="0">
                <a:latin typeface="Calibri" pitchFamily="34" charset="0"/>
                <a:cs typeface="Calibri" pitchFamily="34" charset="0"/>
              </a:rPr>
              <a:t>Estradas</a:t>
            </a:r>
            <a:r>
              <a:rPr lang="pt-PT" sz="1400" dirty="0">
                <a:latin typeface="Calibri" pitchFamily="34" charset="0"/>
                <a:cs typeface="Calibri" pitchFamily="34" charset="0"/>
              </a:rPr>
              <a:t>: </a:t>
            </a:r>
            <a:r>
              <a:rPr lang="pt-PT" sz="1400" b="1" dirty="0" smtClean="0">
                <a:latin typeface="Calibri" pitchFamily="34" charset="0"/>
                <a:cs typeface="Calibri" pitchFamily="34" charset="0"/>
              </a:rPr>
              <a:t>51.411 </a:t>
            </a:r>
            <a:r>
              <a:rPr lang="pt-PT" sz="1400" b="1" dirty="0">
                <a:latin typeface="Calibri" pitchFamily="34" charset="0"/>
                <a:cs typeface="Calibri" pitchFamily="34" charset="0"/>
              </a:rPr>
              <a:t>km</a:t>
            </a:r>
            <a:r>
              <a:rPr lang="pt-PT" sz="1400" dirty="0">
                <a:latin typeface="Calibri" pitchFamily="34" charset="0"/>
                <a:cs typeface="Calibri" pitchFamily="34" charset="0"/>
              </a:rPr>
              <a:t> </a:t>
            </a:r>
            <a:endParaRPr lang="pt-PT" sz="1400" dirty="0" smtClean="0">
              <a:latin typeface="Calibri" pitchFamily="34" charset="0"/>
              <a:cs typeface="Calibri" pitchFamily="34" charset="0"/>
            </a:endParaRPr>
          </a:p>
          <a:p>
            <a:pPr>
              <a:spcAft>
                <a:spcPts val="600"/>
              </a:spcAft>
            </a:pPr>
            <a:r>
              <a:rPr lang="pt-PT" sz="1400" dirty="0" smtClean="0">
                <a:latin typeface="Calibri" pitchFamily="34" charset="0"/>
                <a:cs typeface="Calibri" pitchFamily="34" charset="0"/>
              </a:rPr>
              <a:t>Hidrovias</a:t>
            </a:r>
            <a:r>
              <a:rPr lang="pt-PT" sz="1400" dirty="0">
                <a:latin typeface="Calibri" pitchFamily="34" charset="0"/>
                <a:cs typeface="Calibri" pitchFamily="34" charset="0"/>
              </a:rPr>
              <a:t>: </a:t>
            </a:r>
            <a:r>
              <a:rPr lang="pt-PT" sz="1400" b="1" dirty="0" smtClean="0">
                <a:latin typeface="Calibri" pitchFamily="34" charset="0"/>
                <a:cs typeface="Calibri" pitchFamily="34" charset="0"/>
              </a:rPr>
              <a:t>320 km (2002)</a:t>
            </a:r>
          </a:p>
          <a:p>
            <a:pPr>
              <a:spcAft>
                <a:spcPts val="600"/>
              </a:spcAft>
            </a:pPr>
            <a:r>
              <a:rPr lang="pt-PT" sz="1400" dirty="0" smtClean="0">
                <a:latin typeface="Calibri" pitchFamily="34" charset="0"/>
                <a:cs typeface="Calibri" pitchFamily="34" charset="0"/>
              </a:rPr>
              <a:t>Aeroportos: </a:t>
            </a:r>
            <a:r>
              <a:rPr lang="pt-PT" sz="1400" b="1" dirty="0" smtClean="0">
                <a:latin typeface="Calibri" pitchFamily="34" charset="0"/>
                <a:cs typeface="Calibri" pitchFamily="34" charset="0"/>
              </a:rPr>
              <a:t>29 (2003)</a:t>
            </a:r>
            <a:endParaRPr lang="pt-PT" sz="14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006239" y="107634"/>
            <a:ext cx="278634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estónia</a:t>
            </a:r>
            <a:endParaRPr lang="en-U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94472" y="3789040"/>
            <a:ext cx="647471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Área: </a:t>
            </a:r>
            <a:r>
              <a:rPr lang="pt-PT" sz="14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45,226 km² </a:t>
            </a:r>
            <a:endParaRPr lang="pt-PT" sz="1400" dirty="0" smtClean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  <a:p>
            <a:r>
              <a:rPr lang="pt-PT" sz="14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pt-PT" sz="14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</a:br>
            <a:r>
              <a:rPr lang="pt-PT" sz="14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Localização: </a:t>
            </a:r>
            <a:r>
              <a:rPr lang="pt-PT" sz="14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Leste da Europa, ao sul do Golfo da Finlândia. </a:t>
            </a:r>
            <a:br>
              <a:rPr lang="pt-PT" sz="14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</a:br>
            <a:r>
              <a:rPr lang="pt-PT" sz="14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Coordenadas: </a:t>
            </a:r>
            <a:r>
              <a:rPr lang="pt-PT" sz="14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59 00 N, 26 00 E </a:t>
            </a:r>
            <a:endParaRPr lang="pt-PT" sz="1400" dirty="0" smtClean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  <a:p>
            <a:r>
              <a:rPr lang="pt-PT" sz="14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pt-PT" sz="14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</a:br>
            <a:r>
              <a:rPr lang="pt-PT" sz="14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Descrição: </a:t>
            </a:r>
            <a:r>
              <a:rPr lang="pt-PT" sz="14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Situada no continente, na costa sul do golfo da Finlândia, e abrangendo também aproximadamente 1.500 ilhas, a </a:t>
            </a:r>
            <a:r>
              <a:rPr lang="pt-PT" sz="1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Estónia </a:t>
            </a:r>
            <a:r>
              <a:rPr lang="pt-PT" sz="14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é o menor e mais setentrional dos países bálticos. </a:t>
            </a:r>
            <a:r>
              <a:rPr lang="pt-PT" sz="1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O seu </a:t>
            </a:r>
            <a:r>
              <a:rPr lang="pt-PT" sz="14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terreno é pouco acidentado e </a:t>
            </a:r>
            <a:r>
              <a:rPr lang="pt-PT" sz="1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caracteriza-se </a:t>
            </a:r>
            <a:r>
              <a:rPr lang="pt-PT" sz="14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por florestas extensas e vários lagos. Em nenhum ponto do território a altitude máxima ultrapassa 318 metros, altura do Monte Suur Munamagi. </a:t>
            </a:r>
            <a:endParaRPr lang="pt-PT" sz="1400" dirty="0" smtClean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  <a:p>
            <a:r>
              <a:rPr lang="pt-PT" sz="14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pt-PT" sz="14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</a:br>
            <a:r>
              <a:rPr lang="pt-PT" sz="14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Clima: </a:t>
            </a:r>
            <a:r>
              <a:rPr lang="pt-PT" sz="14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Marítimo, com invernos moderados e verões agradáveis.</a:t>
            </a:r>
          </a:p>
        </p:txBody>
      </p:sp>
      <p:pic>
        <p:nvPicPr>
          <p:cNvPr id="3074" name="Imagem 16" descr="Ficheiro:Flag of Estonia.sv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4315" y="332656"/>
            <a:ext cx="2428875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Imagem 1" descr="http://ts1.mm.bing.net/images/thumbnail.aspx?q=1338004873004&amp;id=8f83524504f07ab6e75d83953ca0f214&amp;url=http%3a%2f%2fimagens.ituwe.com.br%2fimagens%2fpaises%2ftartu.jpg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882" y="1196751"/>
            <a:ext cx="3456384" cy="2258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Imagem 4" descr="http://ts2.mm.bing.net/images/thumbnail.aspx?q=1336860934593&amp;id=0c3b5db3158b2c6cb4999a1a135e6414&amp;url=http%3a%2f%2fwww.portalsaofrancisco.com.br%2falfa%2festonia%2fimagens%2festonia-7.jpg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6896" y="1568972"/>
            <a:ext cx="2376264" cy="2388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33819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rg_hi" descr="http://t0.gstatic.com/images?q=tbn:ANd9GcRH1OtNelvrHLP9cm6lRAyswzRzI6wQTPulfSSuhbB0ZA6I3MVD3w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3843" y="1929012"/>
            <a:ext cx="2903333" cy="1932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6969225" y="1314802"/>
            <a:ext cx="2808312" cy="54938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pt-PT" sz="1300" dirty="0" smtClean="0">
                <a:latin typeface="Calibri" pitchFamily="34" charset="0"/>
                <a:cs typeface="Calibri" pitchFamily="34" charset="0"/>
              </a:rPr>
              <a:t>Capital</a:t>
            </a:r>
            <a:r>
              <a:rPr lang="pt-PT" sz="1300" dirty="0">
                <a:latin typeface="Calibri" pitchFamily="34" charset="0"/>
                <a:cs typeface="Calibri" pitchFamily="34" charset="0"/>
              </a:rPr>
              <a:t>: </a:t>
            </a:r>
            <a:r>
              <a:rPr lang="pt-PT" sz="1300" b="1" dirty="0" smtClean="0">
                <a:latin typeface="Calibri" pitchFamily="34" charset="0"/>
                <a:cs typeface="Calibri" pitchFamily="34" charset="0"/>
              </a:rPr>
              <a:t>Oslo</a:t>
            </a:r>
            <a:endParaRPr lang="pt-PT" sz="1300" dirty="0">
              <a:latin typeface="Calibri" pitchFamily="34" charset="0"/>
              <a:cs typeface="Calibri" pitchFamily="34" charset="0"/>
            </a:endParaRPr>
          </a:p>
          <a:p>
            <a:pPr>
              <a:spcAft>
                <a:spcPts val="600"/>
              </a:spcAft>
            </a:pPr>
            <a:r>
              <a:rPr lang="pt-PT" sz="1300" dirty="0" smtClean="0">
                <a:latin typeface="Calibri" pitchFamily="34" charset="0"/>
                <a:cs typeface="Calibri" pitchFamily="34" charset="0"/>
              </a:rPr>
              <a:t>População </a:t>
            </a:r>
            <a:br>
              <a:rPr lang="pt-PT" sz="1300" dirty="0" smtClean="0">
                <a:latin typeface="Calibri" pitchFamily="34" charset="0"/>
                <a:cs typeface="Calibri" pitchFamily="34" charset="0"/>
              </a:rPr>
            </a:br>
            <a:r>
              <a:rPr lang="pt-PT" sz="1300" dirty="0" smtClean="0">
                <a:latin typeface="Calibri" pitchFamily="34" charset="0"/>
                <a:cs typeface="Calibri" pitchFamily="34" charset="0"/>
              </a:rPr>
              <a:t>Total:</a:t>
            </a:r>
            <a:r>
              <a:rPr lang="pt-PT" sz="1300" b="1" dirty="0" smtClean="0">
                <a:latin typeface="Calibri" pitchFamily="34" charset="0"/>
                <a:cs typeface="Calibri" pitchFamily="34" charset="0"/>
              </a:rPr>
              <a:t> 4.574.560 (Julho 2004)</a:t>
            </a:r>
            <a:endParaRPr lang="pt-PT" sz="1300" dirty="0">
              <a:latin typeface="Calibri" pitchFamily="34" charset="0"/>
              <a:cs typeface="Calibri" pitchFamily="34" charset="0"/>
            </a:endParaRPr>
          </a:p>
          <a:p>
            <a:pPr>
              <a:spcAft>
                <a:spcPts val="600"/>
              </a:spcAft>
            </a:pPr>
            <a:r>
              <a:rPr lang="pt-PT" sz="1300" dirty="0" smtClean="0">
                <a:latin typeface="Calibri" pitchFamily="34" charset="0"/>
                <a:cs typeface="Calibri" pitchFamily="34" charset="0"/>
              </a:rPr>
              <a:t>PIB </a:t>
            </a:r>
            <a:r>
              <a:rPr lang="pt-PT" sz="1300" dirty="0">
                <a:latin typeface="Calibri" pitchFamily="34" charset="0"/>
                <a:cs typeface="Calibri" pitchFamily="34" charset="0"/>
              </a:rPr>
              <a:t>per capita em PPC: </a:t>
            </a:r>
            <a:r>
              <a:rPr lang="pt-PT" sz="1300" b="1" dirty="0" smtClean="0">
                <a:latin typeface="Calibri" pitchFamily="34" charset="0"/>
                <a:cs typeface="Calibri" pitchFamily="34" charset="0"/>
              </a:rPr>
              <a:t>191,2 (2008) </a:t>
            </a:r>
            <a:r>
              <a:rPr lang="pt-PT" sz="1300" b="1" dirty="0">
                <a:latin typeface="Calibri" pitchFamily="34" charset="0"/>
                <a:cs typeface="Calibri" pitchFamily="34" charset="0"/>
              </a:rPr>
              <a:t>PIB Per Capita em PPS, 2008, </a:t>
            </a:r>
            <a:r>
              <a:rPr lang="pt-PT" sz="1300" b="1" dirty="0" smtClean="0">
                <a:latin typeface="Calibri" pitchFamily="34" charset="0"/>
                <a:cs typeface="Calibri" pitchFamily="34" charset="0"/>
              </a:rPr>
              <a:t>UE27=100</a:t>
            </a:r>
            <a:endParaRPr lang="pt-PT" sz="1300" dirty="0" smtClean="0">
              <a:latin typeface="Calibri" pitchFamily="34" charset="0"/>
              <a:cs typeface="Calibri" pitchFamily="34" charset="0"/>
            </a:endParaRPr>
          </a:p>
          <a:p>
            <a:pPr>
              <a:spcAft>
                <a:spcPts val="600"/>
              </a:spcAft>
            </a:pPr>
            <a:r>
              <a:rPr lang="pt-PT" sz="1300" dirty="0" smtClean="0">
                <a:latin typeface="Calibri" pitchFamily="34" charset="0"/>
                <a:cs typeface="Calibri" pitchFamily="34" charset="0"/>
              </a:rPr>
              <a:t>Alfabetização</a:t>
            </a:r>
            <a:r>
              <a:rPr lang="pt-PT" sz="1300" dirty="0">
                <a:latin typeface="Calibri" pitchFamily="34" charset="0"/>
                <a:cs typeface="Calibri" pitchFamily="34" charset="0"/>
              </a:rPr>
              <a:t>: </a:t>
            </a:r>
            <a:r>
              <a:rPr lang="pt-PT" sz="1300" b="1" dirty="0" smtClean="0">
                <a:latin typeface="Calibri" pitchFamily="34" charset="0"/>
                <a:cs typeface="Calibri" pitchFamily="34" charset="0"/>
              </a:rPr>
              <a:t>100%</a:t>
            </a:r>
            <a:r>
              <a:rPr lang="pt-PT" sz="1300" dirty="0" smtClean="0">
                <a:latin typeface="Calibri" pitchFamily="34" charset="0"/>
                <a:cs typeface="Calibri" pitchFamily="34" charset="0"/>
              </a:rPr>
              <a:t> </a:t>
            </a:r>
          </a:p>
          <a:p>
            <a:pPr>
              <a:spcAft>
                <a:spcPts val="600"/>
              </a:spcAft>
            </a:pPr>
            <a:r>
              <a:rPr lang="pt-PT" sz="1300" dirty="0" smtClean="0">
                <a:latin typeface="Calibri" pitchFamily="34" charset="0"/>
                <a:cs typeface="Calibri" pitchFamily="34" charset="0"/>
              </a:rPr>
              <a:t>IDH</a:t>
            </a:r>
            <a:r>
              <a:rPr lang="pt-PT" sz="1300" dirty="0">
                <a:latin typeface="Calibri" pitchFamily="34" charset="0"/>
                <a:cs typeface="Calibri" pitchFamily="34" charset="0"/>
              </a:rPr>
              <a:t>: </a:t>
            </a:r>
            <a:r>
              <a:rPr lang="pt-PT" sz="1300" b="1" dirty="0" smtClean="0">
                <a:latin typeface="Calibri" pitchFamily="34" charset="0"/>
                <a:cs typeface="Calibri" pitchFamily="34" charset="0"/>
              </a:rPr>
              <a:t>0,943</a:t>
            </a:r>
            <a:endParaRPr lang="pt-PT" sz="1300" dirty="0" smtClean="0">
              <a:latin typeface="Calibri" pitchFamily="34" charset="0"/>
              <a:cs typeface="Calibri" pitchFamily="34" charset="0"/>
            </a:endParaRPr>
          </a:p>
          <a:p>
            <a:pPr>
              <a:spcAft>
                <a:spcPts val="600"/>
              </a:spcAft>
            </a:pPr>
            <a:r>
              <a:rPr lang="pt-PT" sz="1300" dirty="0" smtClean="0">
                <a:latin typeface="Calibri" pitchFamily="34" charset="0"/>
                <a:cs typeface="Calibri" pitchFamily="34" charset="0"/>
              </a:rPr>
              <a:t>Língua</a:t>
            </a:r>
            <a:r>
              <a:rPr lang="pt-PT" sz="1300" dirty="0">
                <a:latin typeface="Calibri" pitchFamily="34" charset="0"/>
                <a:cs typeface="Calibri" pitchFamily="34" charset="0"/>
              </a:rPr>
              <a:t>: </a:t>
            </a:r>
            <a:r>
              <a:rPr lang="pt-PT" sz="1300" b="1" dirty="0" smtClean="0">
                <a:latin typeface="Calibri" pitchFamily="34" charset="0"/>
                <a:cs typeface="Calibri" pitchFamily="34" charset="0"/>
              </a:rPr>
              <a:t>Norueguês, que inclui os dialectos Bokmal, velho Norueguês e Nyorsk. O Lapão também é falado na Noruega.</a:t>
            </a:r>
            <a:endParaRPr lang="pt-PT" sz="1300" dirty="0" smtClean="0">
              <a:latin typeface="Calibri" pitchFamily="34" charset="0"/>
              <a:cs typeface="Calibri" pitchFamily="34" charset="0"/>
            </a:endParaRPr>
          </a:p>
          <a:p>
            <a:pPr>
              <a:spcAft>
                <a:spcPts val="600"/>
              </a:spcAft>
            </a:pPr>
            <a:r>
              <a:rPr lang="pt-PT" sz="1300" dirty="0" smtClean="0">
                <a:latin typeface="Calibri" pitchFamily="34" charset="0"/>
                <a:cs typeface="Calibri" pitchFamily="34" charset="0"/>
              </a:rPr>
              <a:t>Religião</a:t>
            </a:r>
            <a:r>
              <a:rPr lang="pt-PT" sz="1300" dirty="0">
                <a:latin typeface="Calibri" pitchFamily="34" charset="0"/>
                <a:cs typeface="Calibri" pitchFamily="34" charset="0"/>
              </a:rPr>
              <a:t>: </a:t>
            </a:r>
            <a:r>
              <a:rPr lang="pt-PT" sz="1300" b="1" dirty="0" smtClean="0">
                <a:latin typeface="Calibri" pitchFamily="34" charset="0"/>
                <a:cs typeface="Calibri" pitchFamily="34" charset="0"/>
              </a:rPr>
              <a:t>92% praticam o Cristianismo Evangélico-Luterano</a:t>
            </a:r>
            <a:endParaRPr lang="pt-PT" sz="1300" dirty="0" smtClean="0">
              <a:latin typeface="Calibri" pitchFamily="34" charset="0"/>
              <a:cs typeface="Calibri" pitchFamily="34" charset="0"/>
            </a:endParaRPr>
          </a:p>
          <a:p>
            <a:pPr>
              <a:spcAft>
                <a:spcPts val="600"/>
              </a:spcAft>
            </a:pPr>
            <a:r>
              <a:rPr lang="pt-PT" sz="1300" dirty="0" smtClean="0">
                <a:latin typeface="Calibri" pitchFamily="34" charset="0"/>
                <a:cs typeface="Calibri" pitchFamily="34" charset="0"/>
              </a:rPr>
              <a:t>Estatuto</a:t>
            </a:r>
            <a:r>
              <a:rPr lang="pt-PT" sz="1300" dirty="0">
                <a:latin typeface="Calibri" pitchFamily="34" charset="0"/>
                <a:cs typeface="Calibri" pitchFamily="34" charset="0"/>
              </a:rPr>
              <a:t>: </a:t>
            </a:r>
            <a:r>
              <a:rPr lang="pt-PT" sz="1300" b="1" dirty="0" smtClean="0">
                <a:latin typeface="Calibri" pitchFamily="34" charset="0"/>
                <a:cs typeface="Calibri" pitchFamily="34" charset="0"/>
              </a:rPr>
              <a:t>Monarquia Constitucional</a:t>
            </a:r>
            <a:endParaRPr lang="pt-PT" sz="1300" dirty="0" smtClean="0">
              <a:latin typeface="Calibri" pitchFamily="34" charset="0"/>
              <a:cs typeface="Calibri" pitchFamily="34" charset="0"/>
            </a:endParaRPr>
          </a:p>
          <a:p>
            <a:pPr>
              <a:spcAft>
                <a:spcPts val="600"/>
              </a:spcAft>
            </a:pPr>
            <a:r>
              <a:rPr lang="pt-PT" sz="1300" dirty="0" smtClean="0">
                <a:latin typeface="Calibri" pitchFamily="34" charset="0"/>
                <a:cs typeface="Calibri" pitchFamily="34" charset="0"/>
              </a:rPr>
              <a:t>Moeda</a:t>
            </a:r>
            <a:r>
              <a:rPr lang="pt-PT" sz="1300" dirty="0">
                <a:latin typeface="Calibri" pitchFamily="34" charset="0"/>
                <a:cs typeface="Calibri" pitchFamily="34" charset="0"/>
              </a:rPr>
              <a:t>: </a:t>
            </a:r>
            <a:r>
              <a:rPr lang="pt-PT" sz="1300" b="1" dirty="0" smtClean="0">
                <a:latin typeface="Calibri" pitchFamily="34" charset="0"/>
                <a:cs typeface="Calibri" pitchFamily="34" charset="0"/>
              </a:rPr>
              <a:t>Coroa Norueguesa (NOK)</a:t>
            </a:r>
            <a:endParaRPr lang="pt-PT" sz="1300" dirty="0" smtClean="0">
              <a:latin typeface="Calibri" pitchFamily="34" charset="0"/>
              <a:cs typeface="Calibri" pitchFamily="34" charset="0"/>
            </a:endParaRPr>
          </a:p>
          <a:p>
            <a:pPr>
              <a:spcAft>
                <a:spcPts val="600"/>
              </a:spcAft>
            </a:pPr>
            <a:r>
              <a:rPr lang="pt-PT" sz="1300" b="1" dirty="0" smtClean="0">
                <a:latin typeface="Calibri" pitchFamily="34" charset="0"/>
                <a:cs typeface="Calibri" pitchFamily="34" charset="0"/>
              </a:rPr>
              <a:t>TRANSPORTES </a:t>
            </a:r>
            <a:endParaRPr lang="pt-PT" sz="1300" dirty="0" smtClean="0">
              <a:latin typeface="Calibri" pitchFamily="34" charset="0"/>
              <a:cs typeface="Calibri" pitchFamily="34" charset="0"/>
            </a:endParaRPr>
          </a:p>
          <a:p>
            <a:pPr>
              <a:spcAft>
                <a:spcPts val="600"/>
              </a:spcAft>
            </a:pPr>
            <a:r>
              <a:rPr lang="pt-PT" sz="1300" dirty="0" smtClean="0">
                <a:latin typeface="Calibri" pitchFamily="34" charset="0"/>
                <a:cs typeface="Calibri" pitchFamily="34" charset="0"/>
              </a:rPr>
              <a:t>Ferrovias</a:t>
            </a:r>
            <a:r>
              <a:rPr lang="pt-PT" sz="1300" dirty="0">
                <a:latin typeface="Calibri" pitchFamily="34" charset="0"/>
                <a:cs typeface="Calibri" pitchFamily="34" charset="0"/>
              </a:rPr>
              <a:t>: </a:t>
            </a:r>
            <a:r>
              <a:rPr lang="pt-PT" sz="1300" b="1" dirty="0" smtClean="0">
                <a:latin typeface="Calibri" pitchFamily="34" charset="0"/>
                <a:cs typeface="Calibri" pitchFamily="34" charset="0"/>
              </a:rPr>
              <a:t>4.077 km </a:t>
            </a:r>
          </a:p>
          <a:p>
            <a:pPr>
              <a:spcAft>
                <a:spcPts val="600"/>
              </a:spcAft>
            </a:pPr>
            <a:r>
              <a:rPr lang="pt-PT" sz="1300" dirty="0" smtClean="0">
                <a:latin typeface="Calibri" pitchFamily="34" charset="0"/>
                <a:cs typeface="Calibri" pitchFamily="34" charset="0"/>
              </a:rPr>
              <a:t>Estradas</a:t>
            </a:r>
            <a:r>
              <a:rPr lang="pt-PT" sz="1300" dirty="0">
                <a:latin typeface="Calibri" pitchFamily="34" charset="0"/>
                <a:cs typeface="Calibri" pitchFamily="34" charset="0"/>
              </a:rPr>
              <a:t>: </a:t>
            </a:r>
            <a:r>
              <a:rPr lang="pt-PT" sz="1300" b="1" dirty="0" smtClean="0">
                <a:latin typeface="Calibri" pitchFamily="34" charset="0"/>
                <a:cs typeface="Calibri" pitchFamily="34" charset="0"/>
              </a:rPr>
              <a:t>91.454 </a:t>
            </a:r>
            <a:r>
              <a:rPr lang="pt-PT" sz="1300" b="1" dirty="0">
                <a:latin typeface="Calibri" pitchFamily="34" charset="0"/>
                <a:cs typeface="Calibri" pitchFamily="34" charset="0"/>
              </a:rPr>
              <a:t>km</a:t>
            </a:r>
            <a:r>
              <a:rPr lang="pt-PT" sz="1300" dirty="0">
                <a:latin typeface="Calibri" pitchFamily="34" charset="0"/>
                <a:cs typeface="Calibri" pitchFamily="34" charset="0"/>
              </a:rPr>
              <a:t> </a:t>
            </a:r>
            <a:endParaRPr lang="pt-PT" sz="1300" dirty="0" smtClean="0">
              <a:latin typeface="Calibri" pitchFamily="34" charset="0"/>
              <a:cs typeface="Calibri" pitchFamily="34" charset="0"/>
            </a:endParaRPr>
          </a:p>
          <a:p>
            <a:pPr>
              <a:spcAft>
                <a:spcPts val="600"/>
              </a:spcAft>
            </a:pPr>
            <a:r>
              <a:rPr lang="pt-PT" sz="1300" dirty="0" smtClean="0">
                <a:latin typeface="Calibri" pitchFamily="34" charset="0"/>
                <a:cs typeface="Calibri" pitchFamily="34" charset="0"/>
              </a:rPr>
              <a:t>Hidrovias</a:t>
            </a:r>
            <a:r>
              <a:rPr lang="pt-PT" sz="1300" dirty="0">
                <a:latin typeface="Calibri" pitchFamily="34" charset="0"/>
                <a:cs typeface="Calibri" pitchFamily="34" charset="0"/>
              </a:rPr>
              <a:t>: </a:t>
            </a:r>
            <a:r>
              <a:rPr lang="pt-PT" sz="1300" b="1" dirty="0" smtClean="0">
                <a:latin typeface="Calibri" pitchFamily="34" charset="0"/>
                <a:cs typeface="Calibri" pitchFamily="34" charset="0"/>
              </a:rPr>
              <a:t>1.577 km (ao longo da costa Oeste)</a:t>
            </a:r>
          </a:p>
          <a:p>
            <a:pPr>
              <a:spcAft>
                <a:spcPts val="600"/>
              </a:spcAft>
            </a:pPr>
            <a:r>
              <a:rPr lang="pt-PT" sz="1300" dirty="0" smtClean="0">
                <a:latin typeface="Calibri" pitchFamily="34" charset="0"/>
                <a:cs typeface="Calibri" pitchFamily="34" charset="0"/>
              </a:rPr>
              <a:t>Aeroportos: </a:t>
            </a:r>
            <a:r>
              <a:rPr lang="pt-PT" sz="1300" b="1" dirty="0" smtClean="0">
                <a:latin typeface="Calibri" pitchFamily="34" charset="0"/>
                <a:cs typeface="Calibri" pitchFamily="34" charset="0"/>
              </a:rPr>
              <a:t>101 (2003)</a:t>
            </a:r>
            <a:endParaRPr lang="pt-PT" sz="1300" dirty="0" smtClean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812277" y="107634"/>
            <a:ext cx="31742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noruega</a:t>
            </a:r>
            <a:endParaRPr lang="en-U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94472" y="3645024"/>
            <a:ext cx="6474719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Área: </a:t>
            </a:r>
            <a:r>
              <a:rPr lang="pt-PT" sz="14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324,220 km² </a:t>
            </a:r>
            <a:endParaRPr lang="pt-PT" sz="1400" dirty="0" smtClean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  <a:p>
            <a:r>
              <a:rPr lang="pt-PT" sz="14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pt-PT" sz="14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</a:br>
            <a:r>
              <a:rPr lang="pt-PT" sz="14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Localização: </a:t>
            </a:r>
            <a:r>
              <a:rPr lang="pt-PT" sz="14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Norte da Europa., a </a:t>
            </a:r>
            <a:r>
              <a:rPr lang="pt-PT" sz="1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Oeste </a:t>
            </a:r>
            <a:r>
              <a:rPr lang="pt-PT" sz="14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da Suécia. </a:t>
            </a:r>
            <a:br>
              <a:rPr lang="pt-PT" sz="14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</a:br>
            <a:r>
              <a:rPr lang="pt-PT" sz="14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pt-PT" sz="14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</a:br>
            <a:r>
              <a:rPr lang="pt-PT" sz="14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Descrição: </a:t>
            </a:r>
            <a:r>
              <a:rPr lang="pt-PT" sz="14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A Noruega é um país glacial e montanhoso, compreendido entre as latitudes 58º e 72º norte. Possui planaltos elevados com montanhas irregulares, interrompidas por férteis vales. </a:t>
            </a:r>
            <a:r>
              <a:rPr lang="pt-PT" sz="1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A Norte</a:t>
            </a:r>
            <a:r>
              <a:rPr lang="pt-PT" sz="14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, a tundra ártica prevalece. Ao longo de 2.551 km, faz fronteiras com a Finlândia, Suécia e Rússia. </a:t>
            </a:r>
            <a:r>
              <a:rPr lang="pt-PT" sz="1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O seu </a:t>
            </a:r>
            <a:r>
              <a:rPr lang="pt-PT" sz="14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ponto mais elevado fica em Galdhopiggen, que se eleva a 2.469 metros. </a:t>
            </a:r>
            <a:endParaRPr lang="pt-PT" sz="1400" dirty="0" smtClean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  <a:p>
            <a:r>
              <a:rPr lang="pt-PT" sz="14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pt-PT" sz="14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</a:br>
            <a:r>
              <a:rPr lang="pt-PT" sz="14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Clima: </a:t>
            </a:r>
            <a:r>
              <a:rPr lang="pt-PT" sz="14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O clima oscila entre o temperado marítimo e o frio </a:t>
            </a:r>
            <a:r>
              <a:rPr lang="pt-PT" sz="1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subpolar; na </a:t>
            </a:r>
            <a:r>
              <a:rPr lang="pt-PT" sz="14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recortada costa ocidental é modificado pela corrente quente do Golfo. Alta pluviosidade e invernos relativamente brandos, com temperaturas entre 3.9 graus negativos em </a:t>
            </a:r>
            <a:r>
              <a:rPr lang="pt-PT" sz="1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Janeiro </a:t>
            </a:r>
            <a:r>
              <a:rPr lang="pt-PT" sz="14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e 17 graus em julho. As chuvas chegam a 1.960 milímetros.</a:t>
            </a:r>
          </a:p>
        </p:txBody>
      </p:sp>
      <p:pic>
        <p:nvPicPr>
          <p:cNvPr id="4098" name="Imagem 22" descr="http://upload.wikimedia.org/wikipedia/commons/thumb/d/d9/Flag_of_Norway.svg/250px-Flag_of_Norway.svg.png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6363" y="184448"/>
            <a:ext cx="1615109" cy="117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il_fi" descr="http://www.apolo11.com/imagens/etc/geleira_noruega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488" y="1196752"/>
            <a:ext cx="3456384" cy="2304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62916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1673523" y="107634"/>
            <a:ext cx="345177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portugal</a:t>
            </a:r>
            <a:endParaRPr lang="en-U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94472" y="3775099"/>
            <a:ext cx="647471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Área: </a:t>
            </a:r>
            <a:r>
              <a:rPr lang="pt-PT" sz="1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92,391 km²  </a:t>
            </a:r>
          </a:p>
          <a:p>
            <a:endParaRPr lang="pt-PT" sz="1400" dirty="0" smtClean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  <a:p>
            <a:r>
              <a:rPr lang="pt-PT" sz="1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Localização: </a:t>
            </a:r>
            <a:r>
              <a:rPr lang="pt-PT" sz="1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Sudoeste da Europa, a oeste da Espanha.  </a:t>
            </a:r>
          </a:p>
          <a:p>
            <a:endParaRPr lang="pt-PT" sz="1400" dirty="0" smtClean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  <a:p>
            <a:r>
              <a:rPr lang="pt-PT" sz="1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Descrição: </a:t>
            </a:r>
            <a:r>
              <a:rPr lang="pt-PT" sz="1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Portugal ocupa a costa atlântica ocidental da Península Ibérica. Possui uma floresta que constitui um ecossistema muito antigo, com árvores de folha caduca no Norte do país e árvores de folha perene a Sul. As montanhas ao longo da costa elevam-se em direção ao planalto interior. O ponto mais alto de Portugal é o Pico Alto, na Ilha do Pico, nos Açores, elevando-se a 2.351 metros.  </a:t>
            </a:r>
          </a:p>
          <a:p>
            <a:endParaRPr lang="pt-PT" sz="1400" dirty="0" smtClean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  <a:p>
            <a:r>
              <a:rPr lang="pt-PT" sz="14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Clima: </a:t>
            </a:r>
            <a:r>
              <a:rPr lang="pt-PT" sz="14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Mediterrâneo, modificado pelos ventos de oeste e pela corrente quente do Golfo do México. Moderado e chuvoso ao norte, mais quente e seco no sul. </a:t>
            </a:r>
            <a:endParaRPr lang="pt-PT" sz="1400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5122" name="Imagem 34" descr="Ficheiro:Flag of Portugal.sv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1272" y="260648"/>
            <a:ext cx="1946905" cy="1296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6969225" y="1628800"/>
            <a:ext cx="2808312" cy="47551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pt-PT" sz="1400" dirty="0" smtClean="0">
                <a:latin typeface="Calibri" pitchFamily="34" charset="0"/>
                <a:cs typeface="Calibri" pitchFamily="34" charset="0"/>
              </a:rPr>
              <a:t>Capital</a:t>
            </a:r>
            <a:r>
              <a:rPr lang="pt-PT" sz="1400" dirty="0">
                <a:latin typeface="Calibri" pitchFamily="34" charset="0"/>
                <a:cs typeface="Calibri" pitchFamily="34" charset="0"/>
              </a:rPr>
              <a:t>: </a:t>
            </a:r>
            <a:r>
              <a:rPr lang="pt-PT" sz="1400" b="1" dirty="0" smtClean="0">
                <a:latin typeface="Calibri" pitchFamily="34" charset="0"/>
                <a:cs typeface="Calibri" pitchFamily="34" charset="0"/>
              </a:rPr>
              <a:t>Lisboa</a:t>
            </a:r>
            <a:endParaRPr lang="pt-PT" sz="1400" dirty="0">
              <a:latin typeface="Calibri" pitchFamily="34" charset="0"/>
              <a:cs typeface="Calibri" pitchFamily="34" charset="0"/>
            </a:endParaRPr>
          </a:p>
          <a:p>
            <a:pPr>
              <a:spcAft>
                <a:spcPts val="600"/>
              </a:spcAft>
            </a:pPr>
            <a:r>
              <a:rPr lang="pt-PT" sz="1400" dirty="0" smtClean="0">
                <a:latin typeface="Calibri" pitchFamily="34" charset="0"/>
                <a:cs typeface="Calibri" pitchFamily="34" charset="0"/>
              </a:rPr>
              <a:t>População </a:t>
            </a:r>
            <a:br>
              <a:rPr lang="pt-PT" sz="1400" dirty="0" smtClean="0">
                <a:latin typeface="Calibri" pitchFamily="34" charset="0"/>
                <a:cs typeface="Calibri" pitchFamily="34" charset="0"/>
              </a:rPr>
            </a:br>
            <a:r>
              <a:rPr lang="pt-PT" sz="1400" dirty="0" smtClean="0">
                <a:latin typeface="Calibri" pitchFamily="34" charset="0"/>
                <a:cs typeface="Calibri" pitchFamily="34" charset="0"/>
              </a:rPr>
              <a:t>Total:</a:t>
            </a:r>
            <a:r>
              <a:rPr lang="pt-PT" sz="1400" b="1" dirty="0" smtClean="0">
                <a:latin typeface="Calibri" pitchFamily="34" charset="0"/>
                <a:cs typeface="Calibri" pitchFamily="34" charset="0"/>
              </a:rPr>
              <a:t> 10.555.585 (Março 2011)</a:t>
            </a:r>
            <a:endParaRPr lang="pt-PT" sz="1400" dirty="0">
              <a:latin typeface="Calibri" pitchFamily="34" charset="0"/>
              <a:cs typeface="Calibri" pitchFamily="34" charset="0"/>
            </a:endParaRPr>
          </a:p>
          <a:p>
            <a:pPr>
              <a:spcAft>
                <a:spcPts val="600"/>
              </a:spcAft>
            </a:pPr>
            <a:r>
              <a:rPr lang="pt-PT" sz="1400" dirty="0" smtClean="0">
                <a:latin typeface="Calibri" pitchFamily="34" charset="0"/>
                <a:cs typeface="Calibri" pitchFamily="34" charset="0"/>
              </a:rPr>
              <a:t>PIB </a:t>
            </a:r>
            <a:r>
              <a:rPr lang="pt-PT" sz="1400" dirty="0">
                <a:latin typeface="Calibri" pitchFamily="34" charset="0"/>
                <a:cs typeface="Calibri" pitchFamily="34" charset="0"/>
              </a:rPr>
              <a:t>per capita em PPC: </a:t>
            </a:r>
            <a:r>
              <a:rPr lang="pt-PT" sz="1400" b="1" dirty="0" smtClean="0">
                <a:latin typeface="Calibri" pitchFamily="34" charset="0"/>
                <a:cs typeface="Calibri" pitchFamily="34" charset="0"/>
              </a:rPr>
              <a:t>79 (2009) </a:t>
            </a:r>
            <a:r>
              <a:rPr lang="pt-PT" sz="1400" b="1" dirty="0">
                <a:latin typeface="Calibri" pitchFamily="34" charset="0"/>
                <a:cs typeface="Calibri" pitchFamily="34" charset="0"/>
              </a:rPr>
              <a:t>PIB Per Capita em PPS, 2008, </a:t>
            </a:r>
            <a:r>
              <a:rPr lang="pt-PT" sz="1400" b="1" dirty="0" smtClean="0">
                <a:latin typeface="Calibri" pitchFamily="34" charset="0"/>
                <a:cs typeface="Calibri" pitchFamily="34" charset="0"/>
              </a:rPr>
              <a:t>UE27=100</a:t>
            </a:r>
            <a:endParaRPr lang="pt-PT" sz="1400" dirty="0" smtClean="0">
              <a:latin typeface="Calibri" pitchFamily="34" charset="0"/>
              <a:cs typeface="Calibri" pitchFamily="34" charset="0"/>
            </a:endParaRPr>
          </a:p>
          <a:p>
            <a:pPr>
              <a:spcAft>
                <a:spcPts val="600"/>
              </a:spcAft>
            </a:pPr>
            <a:r>
              <a:rPr lang="pt-PT" sz="1400" dirty="0" smtClean="0">
                <a:latin typeface="Calibri" pitchFamily="34" charset="0"/>
                <a:cs typeface="Calibri" pitchFamily="34" charset="0"/>
              </a:rPr>
              <a:t>Alfabetização</a:t>
            </a:r>
            <a:r>
              <a:rPr lang="pt-PT" sz="1400" dirty="0">
                <a:latin typeface="Calibri" pitchFamily="34" charset="0"/>
                <a:cs typeface="Calibri" pitchFamily="34" charset="0"/>
              </a:rPr>
              <a:t>: </a:t>
            </a:r>
            <a:r>
              <a:rPr lang="pt-PT" sz="1400" b="1" dirty="0" smtClean="0">
                <a:latin typeface="Calibri" pitchFamily="34" charset="0"/>
                <a:cs typeface="Calibri" pitchFamily="34" charset="0"/>
              </a:rPr>
              <a:t>93.3%</a:t>
            </a:r>
            <a:r>
              <a:rPr lang="pt-PT" sz="1400" dirty="0" smtClean="0">
                <a:latin typeface="Calibri" pitchFamily="34" charset="0"/>
                <a:cs typeface="Calibri" pitchFamily="34" charset="0"/>
              </a:rPr>
              <a:t> </a:t>
            </a:r>
          </a:p>
          <a:p>
            <a:pPr>
              <a:spcAft>
                <a:spcPts val="600"/>
              </a:spcAft>
            </a:pPr>
            <a:r>
              <a:rPr lang="pt-PT" sz="1400" dirty="0" smtClean="0">
                <a:latin typeface="Calibri" pitchFamily="34" charset="0"/>
                <a:cs typeface="Calibri" pitchFamily="34" charset="0"/>
              </a:rPr>
              <a:t>IDH</a:t>
            </a:r>
            <a:r>
              <a:rPr lang="pt-PT" sz="1400" dirty="0">
                <a:latin typeface="Calibri" pitchFamily="34" charset="0"/>
                <a:cs typeface="Calibri" pitchFamily="34" charset="0"/>
              </a:rPr>
              <a:t>: </a:t>
            </a:r>
            <a:r>
              <a:rPr lang="pt-PT" sz="1400" b="1" dirty="0" smtClean="0">
                <a:latin typeface="Calibri" pitchFamily="34" charset="0"/>
                <a:cs typeface="Calibri" pitchFamily="34" charset="0"/>
              </a:rPr>
              <a:t>0,809</a:t>
            </a:r>
            <a:endParaRPr lang="pt-PT" sz="1400" dirty="0" smtClean="0">
              <a:latin typeface="Calibri" pitchFamily="34" charset="0"/>
              <a:cs typeface="Calibri" pitchFamily="34" charset="0"/>
            </a:endParaRPr>
          </a:p>
          <a:p>
            <a:pPr>
              <a:spcAft>
                <a:spcPts val="600"/>
              </a:spcAft>
            </a:pPr>
            <a:r>
              <a:rPr lang="pt-PT" sz="1400" dirty="0" smtClean="0">
                <a:latin typeface="Calibri" pitchFamily="34" charset="0"/>
                <a:cs typeface="Calibri" pitchFamily="34" charset="0"/>
              </a:rPr>
              <a:t>Língua</a:t>
            </a:r>
            <a:r>
              <a:rPr lang="pt-PT" sz="1400" dirty="0">
                <a:latin typeface="Calibri" pitchFamily="34" charset="0"/>
                <a:cs typeface="Calibri" pitchFamily="34" charset="0"/>
              </a:rPr>
              <a:t>: </a:t>
            </a:r>
            <a:r>
              <a:rPr lang="pt-PT" sz="1400" b="1" dirty="0" smtClean="0">
                <a:latin typeface="Calibri" pitchFamily="34" charset="0"/>
                <a:cs typeface="Calibri" pitchFamily="34" charset="0"/>
              </a:rPr>
              <a:t>Português</a:t>
            </a:r>
            <a:endParaRPr lang="pt-PT" sz="1400" dirty="0" smtClean="0">
              <a:latin typeface="Calibri" pitchFamily="34" charset="0"/>
              <a:cs typeface="Calibri" pitchFamily="34" charset="0"/>
            </a:endParaRPr>
          </a:p>
          <a:p>
            <a:pPr>
              <a:spcAft>
                <a:spcPts val="600"/>
              </a:spcAft>
            </a:pPr>
            <a:r>
              <a:rPr lang="pt-PT" sz="1400" dirty="0" smtClean="0">
                <a:latin typeface="Calibri" pitchFamily="34" charset="0"/>
                <a:cs typeface="Calibri" pitchFamily="34" charset="0"/>
              </a:rPr>
              <a:t>Religião</a:t>
            </a:r>
            <a:r>
              <a:rPr lang="pt-PT" sz="1400" dirty="0">
                <a:latin typeface="Calibri" pitchFamily="34" charset="0"/>
                <a:cs typeface="Calibri" pitchFamily="34" charset="0"/>
              </a:rPr>
              <a:t>: </a:t>
            </a:r>
            <a:r>
              <a:rPr lang="pt-PT" sz="1400" b="1" dirty="0" smtClean="0">
                <a:latin typeface="Calibri" pitchFamily="34" charset="0"/>
                <a:cs typeface="Calibri" pitchFamily="34" charset="0"/>
              </a:rPr>
              <a:t>Maioria Católica</a:t>
            </a:r>
            <a:endParaRPr lang="pt-PT" sz="1400" dirty="0" smtClean="0">
              <a:latin typeface="Calibri" pitchFamily="34" charset="0"/>
              <a:cs typeface="Calibri" pitchFamily="34" charset="0"/>
            </a:endParaRPr>
          </a:p>
          <a:p>
            <a:pPr>
              <a:spcAft>
                <a:spcPts val="600"/>
              </a:spcAft>
            </a:pPr>
            <a:r>
              <a:rPr lang="pt-PT" sz="1400" dirty="0" smtClean="0">
                <a:latin typeface="Calibri" pitchFamily="34" charset="0"/>
                <a:cs typeface="Calibri" pitchFamily="34" charset="0"/>
              </a:rPr>
              <a:t>Estatuto</a:t>
            </a:r>
            <a:r>
              <a:rPr lang="pt-PT" sz="1400" dirty="0">
                <a:latin typeface="Calibri" pitchFamily="34" charset="0"/>
                <a:cs typeface="Calibri" pitchFamily="34" charset="0"/>
              </a:rPr>
              <a:t>: </a:t>
            </a:r>
            <a:r>
              <a:rPr lang="pt-PT" sz="1400" b="1" dirty="0" smtClean="0">
                <a:latin typeface="Calibri" pitchFamily="34" charset="0"/>
                <a:cs typeface="Calibri" pitchFamily="34" charset="0"/>
              </a:rPr>
              <a:t>República</a:t>
            </a:r>
            <a:endParaRPr lang="pt-PT" sz="1400" dirty="0" smtClean="0">
              <a:latin typeface="Calibri" pitchFamily="34" charset="0"/>
              <a:cs typeface="Calibri" pitchFamily="34" charset="0"/>
            </a:endParaRPr>
          </a:p>
          <a:p>
            <a:pPr>
              <a:spcAft>
                <a:spcPts val="600"/>
              </a:spcAft>
            </a:pPr>
            <a:r>
              <a:rPr lang="pt-PT" sz="1400" dirty="0" smtClean="0">
                <a:latin typeface="Calibri" pitchFamily="34" charset="0"/>
                <a:cs typeface="Calibri" pitchFamily="34" charset="0"/>
              </a:rPr>
              <a:t>Moeda</a:t>
            </a:r>
            <a:r>
              <a:rPr lang="pt-PT" sz="1400" dirty="0">
                <a:latin typeface="Calibri" pitchFamily="34" charset="0"/>
                <a:cs typeface="Calibri" pitchFamily="34" charset="0"/>
              </a:rPr>
              <a:t>: </a:t>
            </a:r>
            <a:r>
              <a:rPr lang="pt-PT" sz="1400" b="1" dirty="0" smtClean="0">
                <a:latin typeface="Calibri" pitchFamily="34" charset="0"/>
                <a:cs typeface="Calibri" pitchFamily="34" charset="0"/>
              </a:rPr>
              <a:t>Euro</a:t>
            </a:r>
            <a:endParaRPr lang="pt-PT" sz="1400" dirty="0" smtClean="0">
              <a:latin typeface="Calibri" pitchFamily="34" charset="0"/>
              <a:cs typeface="Calibri" pitchFamily="34" charset="0"/>
            </a:endParaRPr>
          </a:p>
          <a:p>
            <a:pPr>
              <a:spcAft>
                <a:spcPts val="600"/>
              </a:spcAft>
            </a:pPr>
            <a:r>
              <a:rPr lang="pt-PT" sz="1400" b="1" dirty="0" smtClean="0">
                <a:latin typeface="Calibri" pitchFamily="34" charset="0"/>
                <a:cs typeface="Calibri" pitchFamily="34" charset="0"/>
              </a:rPr>
              <a:t>TRANSPORTES </a:t>
            </a:r>
            <a:endParaRPr lang="pt-PT" sz="1400" dirty="0" smtClean="0">
              <a:latin typeface="Calibri" pitchFamily="34" charset="0"/>
              <a:cs typeface="Calibri" pitchFamily="34" charset="0"/>
            </a:endParaRPr>
          </a:p>
          <a:p>
            <a:pPr>
              <a:spcAft>
                <a:spcPts val="600"/>
              </a:spcAft>
            </a:pPr>
            <a:r>
              <a:rPr lang="pt-PT" sz="1400" dirty="0" smtClean="0">
                <a:latin typeface="Calibri" pitchFamily="34" charset="0"/>
                <a:cs typeface="Calibri" pitchFamily="34" charset="0"/>
              </a:rPr>
              <a:t>Ferrovias</a:t>
            </a:r>
            <a:r>
              <a:rPr lang="pt-PT" sz="1400" dirty="0">
                <a:latin typeface="Calibri" pitchFamily="34" charset="0"/>
                <a:cs typeface="Calibri" pitchFamily="34" charset="0"/>
              </a:rPr>
              <a:t>: </a:t>
            </a:r>
            <a:r>
              <a:rPr lang="pt-PT" sz="1400" b="1" dirty="0" smtClean="0">
                <a:latin typeface="Calibri" pitchFamily="34" charset="0"/>
                <a:cs typeface="Calibri" pitchFamily="34" charset="0"/>
              </a:rPr>
              <a:t>2.850 km </a:t>
            </a:r>
          </a:p>
          <a:p>
            <a:pPr>
              <a:spcAft>
                <a:spcPts val="600"/>
              </a:spcAft>
            </a:pPr>
            <a:r>
              <a:rPr lang="pt-PT" sz="1400" dirty="0" smtClean="0">
                <a:latin typeface="Calibri" pitchFamily="34" charset="0"/>
                <a:cs typeface="Calibri" pitchFamily="34" charset="0"/>
              </a:rPr>
              <a:t>Estradas</a:t>
            </a:r>
            <a:r>
              <a:rPr lang="pt-PT" sz="1400" dirty="0">
                <a:latin typeface="Calibri" pitchFamily="34" charset="0"/>
                <a:cs typeface="Calibri" pitchFamily="34" charset="0"/>
              </a:rPr>
              <a:t>: </a:t>
            </a:r>
            <a:r>
              <a:rPr lang="pt-PT" sz="1400" b="1" dirty="0" smtClean="0">
                <a:latin typeface="Calibri" pitchFamily="34" charset="0"/>
                <a:cs typeface="Calibri" pitchFamily="34" charset="0"/>
              </a:rPr>
              <a:t>68.732 </a:t>
            </a:r>
            <a:r>
              <a:rPr lang="pt-PT" sz="1400" b="1" dirty="0">
                <a:latin typeface="Calibri" pitchFamily="34" charset="0"/>
                <a:cs typeface="Calibri" pitchFamily="34" charset="0"/>
              </a:rPr>
              <a:t>km</a:t>
            </a:r>
            <a:r>
              <a:rPr lang="pt-PT" sz="1400" dirty="0">
                <a:latin typeface="Calibri" pitchFamily="34" charset="0"/>
                <a:cs typeface="Calibri" pitchFamily="34" charset="0"/>
              </a:rPr>
              <a:t> </a:t>
            </a:r>
            <a:endParaRPr lang="pt-PT" sz="1400" dirty="0" smtClean="0">
              <a:latin typeface="Calibri" pitchFamily="34" charset="0"/>
              <a:cs typeface="Calibri" pitchFamily="34" charset="0"/>
            </a:endParaRPr>
          </a:p>
          <a:p>
            <a:pPr>
              <a:spcAft>
                <a:spcPts val="600"/>
              </a:spcAft>
            </a:pPr>
            <a:r>
              <a:rPr lang="pt-PT" sz="1400" dirty="0" smtClean="0">
                <a:latin typeface="Calibri" pitchFamily="34" charset="0"/>
                <a:cs typeface="Calibri" pitchFamily="34" charset="0"/>
              </a:rPr>
              <a:t>Hidrovias</a:t>
            </a:r>
            <a:r>
              <a:rPr lang="pt-PT" sz="1400" dirty="0">
                <a:latin typeface="Calibri" pitchFamily="34" charset="0"/>
                <a:cs typeface="Calibri" pitchFamily="34" charset="0"/>
              </a:rPr>
              <a:t>: </a:t>
            </a:r>
            <a:r>
              <a:rPr lang="pt-PT" sz="1400" b="1" dirty="0" smtClean="0">
                <a:latin typeface="Calibri" pitchFamily="34" charset="0"/>
                <a:cs typeface="Calibri" pitchFamily="34" charset="0"/>
              </a:rPr>
              <a:t>820 km</a:t>
            </a:r>
          </a:p>
          <a:p>
            <a:pPr>
              <a:spcAft>
                <a:spcPts val="600"/>
              </a:spcAft>
            </a:pPr>
            <a:r>
              <a:rPr lang="pt-PT" sz="1400" dirty="0" smtClean="0">
                <a:latin typeface="Calibri" pitchFamily="34" charset="0"/>
                <a:cs typeface="Calibri" pitchFamily="34" charset="0"/>
              </a:rPr>
              <a:t>Aeroportos: </a:t>
            </a:r>
            <a:r>
              <a:rPr lang="pt-PT" sz="1400" b="1" dirty="0" smtClean="0">
                <a:latin typeface="Calibri" pitchFamily="34" charset="0"/>
                <a:cs typeface="Calibri" pitchFamily="34" charset="0"/>
              </a:rPr>
              <a:t>66 (2003)</a:t>
            </a:r>
            <a:endParaRPr lang="pt-PT" sz="1400" dirty="0" smtClean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5123" name="il_fi" descr="http://www.oitopassos.com/wp-content/uploads/2011/09/Pontos-Tur%C3%ADsticos-de-Portugal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0912" y="1277761"/>
            <a:ext cx="2376264" cy="2871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il_fi" descr="http://upload.wikimedia.org/wikipedia/commons/thumb/2/24/Bu%C3%A7aco.JPG/250px-Bu%C3%A7aco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504" y="1277761"/>
            <a:ext cx="3087343" cy="2321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8663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rid">
  <a:themeElements>
    <a:clrScheme name="Grid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Grid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61</TotalTime>
  <Words>168</Words>
  <Application>Microsoft Office PowerPoint</Application>
  <PresentationFormat>A4 Paper (210x297 mm)</PresentationFormat>
  <Paragraphs>99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Grid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Tiago Caneira</dc:creator>
  <cp:lastModifiedBy>Tiago Caneira</cp:lastModifiedBy>
  <cp:revision>7</cp:revision>
  <dcterms:created xsi:type="dcterms:W3CDTF">2011-11-07T20:24:46Z</dcterms:created>
  <dcterms:modified xsi:type="dcterms:W3CDTF">2011-11-07T21:25:55Z</dcterms:modified>
</cp:coreProperties>
</file>